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4"/>
  </p:notesMasterIdLst>
  <p:handoutMasterIdLst>
    <p:handoutMasterId r:id="rId25"/>
  </p:handoutMasterIdLst>
  <p:sldIdLst>
    <p:sldId id="259" r:id="rId4"/>
    <p:sldId id="708" r:id="rId5"/>
    <p:sldId id="734" r:id="rId6"/>
    <p:sldId id="710" r:id="rId7"/>
    <p:sldId id="724" r:id="rId8"/>
    <p:sldId id="256" r:id="rId9"/>
    <p:sldId id="721" r:id="rId10"/>
    <p:sldId id="722" r:id="rId11"/>
    <p:sldId id="711" r:id="rId12"/>
    <p:sldId id="728" r:id="rId13"/>
    <p:sldId id="723" r:id="rId14"/>
    <p:sldId id="729" r:id="rId15"/>
    <p:sldId id="732" r:id="rId16"/>
    <p:sldId id="725" r:id="rId17"/>
    <p:sldId id="726" r:id="rId18"/>
    <p:sldId id="716" r:id="rId19"/>
    <p:sldId id="717" r:id="rId20"/>
    <p:sldId id="718" r:id="rId21"/>
    <p:sldId id="713" r:id="rId22"/>
    <p:sldId id="733" r:id="rId23"/>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ANTHONY CHRISTOPHER" initials="AC" lastIdx="1" clrIdx="1"/>
  <p:cmAuthor id="3" name="Christine Nell" initials="CN" lastIdx="2" clrIdx="2">
    <p:extLst>
      <p:ext uri="{19B8F6BF-5375-455C-9EA6-DF929625EA0E}">
        <p15:presenceInfo xmlns:p15="http://schemas.microsoft.com/office/powerpoint/2012/main" userId="S::CMBARILL@sba.gov::08c49786-a5e4-4fb1-b560-c185782b5a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000000"/>
    <a:srgbClr val="00B050"/>
    <a:srgbClr val="003F80"/>
    <a:srgbClr val="007EB4"/>
    <a:srgbClr val="003E7F"/>
    <a:srgbClr val="0091C9"/>
    <a:srgbClr val="CC3538"/>
    <a:srgbClr val="168E60"/>
    <a:srgbClr val="F5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A6B58A-D768-4627-B45C-9F692BB75716}" v="60" dt="2021-03-04T20:00:32.3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87" autoAdjust="0"/>
    <p:restoredTop sz="74826" autoAdjust="0"/>
  </p:normalViewPr>
  <p:slideViewPr>
    <p:cSldViewPr snapToGrid="0" snapToObjects="1">
      <p:cViewPr varScale="1">
        <p:scale>
          <a:sx n="75" d="100"/>
          <a:sy n="75" d="100"/>
        </p:scale>
        <p:origin x="72" y="706"/>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napToObjects="1">
      <p:cViewPr varScale="1">
        <p:scale>
          <a:sx n="118" d="100"/>
          <a:sy n="118" d="100"/>
        </p:scale>
        <p:origin x="86" y="5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7062E8F-0327-1B44-880E-F1AFCA2C073C}" type="datetimeFigureOut">
              <a:rPr lang="en-US" smtClean="0"/>
              <a:t>3/4/2021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4" name="Slide Image Placeholder 3"/>
          <p:cNvSpPr>
            <a:spLocks noGrp="1" noRot="1" noChangeAspect="1"/>
          </p:cNvSpPr>
          <p:nvPr>
            <p:ph type="sldImg" idx="2"/>
          </p:nvPr>
        </p:nvSpPr>
        <p:spPr>
          <a:xfrm>
            <a:off x="682833" y="454506"/>
            <a:ext cx="7778334" cy="43753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2833" y="4948863"/>
            <a:ext cx="7778334" cy="1454631"/>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atin typeface="Source Sans Pro" panose="020B0503030403020204" pitchFamily="34" charset="0"/>
                <a:ea typeface="Source Sans Pro" panose="020B0503030403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atin typeface="Source Sans Pro" panose="020B0503030403020204" pitchFamily="34" charset="0"/>
                <a:ea typeface="Source Sans Pro" panose="020B0503030403020204" pitchFamily="34" charset="0"/>
              </a:defRPr>
            </a:lvl1pPr>
          </a:lstStyle>
          <a:p>
            <a:fld id="{452140A9-11FD-AB46-B99D-C1331D8D84D1}" type="slidenum">
              <a:rPr lang="en-US" smtClean="0"/>
              <a:pPr/>
              <a:t>‹#›</a:t>
            </a:fld>
            <a:endParaRPr lang="en-US" dirty="0"/>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2pPr>
    <a:lvl3pPr marL="9144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3pPr>
    <a:lvl4pPr marL="13716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4pPr>
    <a:lvl5pPr marL="1828800" algn="l" defTabSz="914400" rtl="0" eaLnBrk="1" latinLnBrk="0" hangingPunct="1">
      <a:defRPr sz="1100" kern="1200">
        <a:solidFill>
          <a:schemeClr val="tx1"/>
        </a:solidFill>
        <a:latin typeface="Source Sans Pro" panose="020B0503030403020204" pitchFamily="34" charset="0"/>
        <a:ea typeface="Source Sans Pro" panose="020B0503030403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rs.gov/businesses/small-businesses-self-employed/election-for-married-couples-unincorporated-businesses#:~:text=A%20qualified%20joint%20venture%20is,be%20treated%20as%20a%20partnershi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rs.gov/forms-pubs/about-publication-925"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1801244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mn-lt"/>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1044995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1306084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55986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2519066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366599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237495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The elimination of the restriction on non-financial fraud felonies is not retroactive. This means that if a borrower falsified their certification on their First Draw PPP Loan application by certifying that they did not have a non-financial fraud felony when they actually did, and if SBA found the felony as part of its compliance checks, the borrower will be found ineligible for their First Draw PPP Loan. And, because they were ineligible for their First Draw PPP Loan, they remain ineligible for a Second Draw PPP Loan even though now the restriction against non-financial fraud felonies is no longer in place.</a:t>
            </a:r>
          </a:p>
        </p:txBody>
      </p:sp>
      <p:sp>
        <p:nvSpPr>
          <p:cNvPr id="4" name="Slide Number Placeholder 3"/>
          <p:cNvSpPr>
            <a:spLocks noGrp="1"/>
          </p:cNvSpPr>
          <p:nvPr>
            <p:ph type="sldNum" sz="quarter" idx="10"/>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243486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effectLst/>
                <a:latin typeface="+mn-lt"/>
                <a:ea typeface="Times New Roman" panose="02020603050405020304" pitchFamily="18" charset="0"/>
              </a:rPr>
              <a:t>“Federal student loans” mean programs under Parts B, D and E of the Higher Education Act of 1965, as amended, as well as other programs now administered by the Department.  These include loans under the under the William D. Ford Federal Direct Loan program, the Federal Family Education Loan (FFEL) program, the Federal Perkins Loan program, the Health Education Assistance Loan (HEAL) program, and the Teacher Education Assistance for College and Higher Education (TEACH) Grant program if those awards have converted into loans.  These delinquencies include loans owed directly to the Department of Education as well as Federal student loans held by institutions of higher education or those guaranteed or insured by the Department of Education and which are held by private lenders or guaranty agencies. </a:t>
            </a:r>
            <a:endParaRPr lang="en-US" sz="1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3854806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1154856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19</a:t>
            </a:fld>
            <a:endParaRPr lang="en-US"/>
          </a:p>
        </p:txBody>
      </p:sp>
    </p:spTree>
    <p:extLst>
      <p:ext uri="{BB962C8B-B14F-4D97-AF65-F5344CB8AC3E}">
        <p14:creationId xmlns:p14="http://schemas.microsoft.com/office/powerpoint/2010/main" val="1181068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a:t>
            </a:fld>
            <a:endParaRPr lang="en-US"/>
          </a:p>
        </p:txBody>
      </p:sp>
    </p:spTree>
    <p:extLst>
      <p:ext uri="{BB962C8B-B14F-4D97-AF65-F5344CB8AC3E}">
        <p14:creationId xmlns:p14="http://schemas.microsoft.com/office/powerpoint/2010/main" val="32973300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5329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cs typeface="Times New Roman" panose="02020603050405020304" pitchFamily="18" charset="0"/>
              </a:rPr>
              <a:t>Restaurants: The platform has been updated to resolve the NAICS 72 issue on number of employees. Lenders can submit loans for hotels/restaurants and news organizations without issues.</a:t>
            </a:r>
          </a:p>
        </p:txBody>
      </p:sp>
      <p:sp>
        <p:nvSpPr>
          <p:cNvPr id="4" name="Slide Number Placeholder 3"/>
          <p:cNvSpPr>
            <a:spLocks noGrp="1"/>
          </p:cNvSpPr>
          <p:nvPr>
            <p:ph type="sldNum" sz="quarter" idx="10"/>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95355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93910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22970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Calibri" panose="020F0502020204030204" pitchFamily="34" charset="0"/>
                <a:ea typeface="Calibri" panose="020F0502020204030204" pitchFamily="34" charset="0"/>
              </a:rPr>
              <a:t>These are screen shots from the Platform that highlight the new elements that the Platform collects.</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This is an early view but should be close to what will be in the Platform tomorrow.  </a:t>
            </a:r>
          </a:p>
          <a:p>
            <a:pPr marL="0" marR="0">
              <a:spcBef>
                <a:spcPts val="0"/>
              </a:spcBef>
              <a:spcAft>
                <a:spcPts val="0"/>
              </a:spcAft>
            </a:pPr>
            <a:r>
              <a:rPr lang="en-US" sz="1000" dirty="0">
                <a:effectLst/>
                <a:latin typeface="Calibri" panose="020F0502020204030204" pitchFamily="34" charset="0"/>
                <a:ea typeface="Calibri" panose="020F0502020204030204" pitchFamily="34" charset="0"/>
              </a:rPr>
              <a:t>Lenders will only see these options if the Lender indicates the applicant is using the Schedule C form.</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452140A9-11FD-AB46-B99D-C1331D8D84D1}" type="slidenum">
              <a:rPr lang="en-US" smtClean="0"/>
              <a:pPr/>
              <a:t>6</a:t>
            </a:fld>
            <a:endParaRPr lang="en-US" dirty="0"/>
          </a:p>
        </p:txBody>
      </p:sp>
    </p:spTree>
    <p:extLst>
      <p:ext uri="{BB962C8B-B14F-4D97-AF65-F5344CB8AC3E}">
        <p14:creationId xmlns:p14="http://schemas.microsoft.com/office/powerpoint/2010/main" val="1669794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Source Sans Pro" panose="020B0503030403020204" pitchFamily="34" charset="0"/>
                <a:ea typeface="Source Sans Pro" panose="020B0503030403020204" pitchFamily="34"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880827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mn-lt"/>
                <a:ea typeface="Calibri" panose="020F0502020204030204" pitchFamily="34" charset="0"/>
              </a:rPr>
              <a:t>IRS definition of qualified joint venture: </a:t>
            </a:r>
            <a:r>
              <a:rPr lang="en-US" sz="1000" dirty="0">
                <a:latin typeface="+mn-lt"/>
                <a:hlinkClick r:id="rId3"/>
              </a:rPr>
              <a:t>Election for Married Couples Unincorporated Businesses | Internal Revenue Service (irs.gov)</a:t>
            </a:r>
            <a:r>
              <a:rPr lang="en-US" sz="1000" dirty="0">
                <a:latin typeface="+mn-lt"/>
              </a:rPr>
              <a:t> </a:t>
            </a:r>
            <a:r>
              <a:rPr lang="en-US" sz="1000" b="0" i="0" dirty="0">
                <a:solidFill>
                  <a:srgbClr val="1B1B1B"/>
                </a:solidFill>
                <a:effectLst/>
                <a:latin typeface="+mn-lt"/>
              </a:rPr>
              <a:t>A qualified joint venture is a joint venture that conducts a trade or business where (1) the only members of the joint venture are a married couple who file a joint return, (2) both spouses materially participate in the trade or business, and (3) both spouses elect not to be treated as a partnership. A qualified joint venture, for purposes of this provision, includes only businesses that are owned and operated by spouses as co-owners, and not in the name of a state law entity (including a limited partnership or limited liability company). Note also that mere joint ownership of property that is not a trade or business does not qualify for the election. The spouses must share the items of income, gain, loss, deduction, and credit in accordance with each spouse's interest in the business. The meaning of “material participation” is the same as under the passive activity loss rules in section 469(h) and the corresponding regulations (see </a:t>
            </a:r>
            <a:r>
              <a:rPr lang="en-US" sz="1000" b="0" i="0" u="sng" dirty="0">
                <a:solidFill>
                  <a:srgbClr val="00599C"/>
                </a:solidFill>
                <a:effectLst/>
                <a:latin typeface="+mn-lt"/>
                <a:hlinkClick r:id="rId4" tooltip="Publication 925, Passive Activity and At-Risk Rules"/>
              </a:rPr>
              <a:t>Publication 925, Passive Activity and At-Risk Rules</a:t>
            </a:r>
            <a:r>
              <a:rPr lang="en-US" sz="1000" b="0" i="0" dirty="0">
                <a:solidFill>
                  <a:srgbClr val="1B1B1B"/>
                </a:solidFill>
                <a:effectLst/>
                <a:latin typeface="+mn-lt"/>
              </a:rPr>
              <a:t>)…. …. </a:t>
            </a:r>
            <a:endParaRPr lang="en-US" sz="1000" dirty="0">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2391557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454025"/>
            <a:ext cx="7778750" cy="4375150"/>
          </a:xfrm>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mn-lt"/>
                <a:ea typeface="Times New Roman" panose="02020603050405020304" pitchFamily="18" charset="0"/>
              </a:rPr>
              <a:t>Previously, PPP rules defined payroll costs for individuals who file an IRS Form 1040, Schedule C as payroll costs (if employees exist) plus net profits, which is net earnings from self-employment. SBA is aware of concerns with this definition, because it does not take into account fixed and other business expenses that a small business must cover to stay in operation and therefore keep the owner employed. Thus, the support for employment for sole proprietors includes covering business expenses as well as net profits. This change would affect sole proprietors who have been effectively excluded from the PPP, especially those with very little or negative net profit. </a:t>
            </a:r>
          </a:p>
        </p:txBody>
      </p:sp>
      <p:sp>
        <p:nvSpPr>
          <p:cNvPr id="4" name="Slide Number Placeholder 3"/>
          <p:cNvSpPr>
            <a:spLocks noGrp="1"/>
          </p:cNvSpPr>
          <p:nvPr>
            <p:ph type="sldNum" sz="quarter" idx="10"/>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2031025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7BA6A9-732F-DD4D-A79A-0CD8BD766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25387" y="1611974"/>
            <a:ext cx="3341226" cy="3634052"/>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March 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528918"/>
            <a:ext cx="10515600" cy="116177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586908"/>
          </a:xfrm>
        </p:spPr>
        <p:txBody>
          <a:bodyPr anchor="b">
            <a:normAutofit/>
          </a:bodyPr>
          <a:lstStyle>
            <a:lvl1pPr marL="0" indent="0">
              <a:buNone/>
              <a:defRPr sz="2800" b="1">
                <a:solidFill>
                  <a:srgbClr val="89898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March 4, 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B6C03B-1ECF-324C-BC62-0687230E677D}" type="datetime4">
              <a:rPr lang="en-US" smtClean="0"/>
              <a:t>March 4, 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March 4, 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March 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March 4, 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839788" y="987425"/>
            <a:ext cx="3932237" cy="1224275"/>
          </a:xfrm>
        </p:spPr>
        <p:txBody>
          <a:bodyPr anchor="t">
            <a:normAutofit/>
          </a:bodyPr>
          <a:lstStyle>
            <a:lvl1pPr algn="l">
              <a:defRPr sz="3600"/>
            </a:lvl1pPr>
          </a:lstStyle>
          <a:p>
            <a:r>
              <a:rPr lang="en-US"/>
              <a:t>Click to edit Master title style</a:t>
            </a:r>
            <a:endParaRPr lang="en-US" dirty="0"/>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600" b="1">
                <a:solidFill>
                  <a:srgbClr val="89898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3716" y="688582"/>
            <a:ext cx="2444567" cy="670195"/>
          </a:xfrm>
          <a:prstGeom prst="rect">
            <a:avLst/>
          </a:prstGeom>
        </p:spPr>
      </p:pic>
      <p:sp>
        <p:nvSpPr>
          <p:cNvPr id="8"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4873716" y="686745"/>
            <a:ext cx="2444567" cy="673869"/>
          </a:xfrm>
          <a:prstGeom prst="rect">
            <a:avLst/>
          </a:prstGeom>
        </p:spPr>
      </p:pic>
      <p:sp>
        <p:nvSpPr>
          <p:cNvPr id="8"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
        <p:nvSpPr>
          <p:cNvPr id="9" name="Text Placeholder 7"/>
          <p:cNvSpPr>
            <a:spLocks noGrp="1"/>
          </p:cNvSpPr>
          <p:nvPr>
            <p:ph type="body" sz="quarter" idx="10" hasCustomPrompt="1"/>
          </p:nvPr>
        </p:nvSpPr>
        <p:spPr>
          <a:xfrm>
            <a:off x="1524000" y="3748088"/>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8000" spc="-300">
                <a:solidFill>
                  <a:srgbClr val="003F80"/>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800">
                <a:solidFill>
                  <a:srgbClr val="003F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7"/>
          <p:cNvSpPr>
            <a:spLocks noGrp="1"/>
          </p:cNvSpPr>
          <p:nvPr>
            <p:ph type="body" sz="quarter" idx="10" hasCustomPrompt="1"/>
          </p:nvPr>
        </p:nvSpPr>
        <p:spPr>
          <a:xfrm>
            <a:off x="1524000" y="4327255"/>
            <a:ext cx="9144000" cy="1646237"/>
          </a:xfrm>
        </p:spPr>
        <p:txBody>
          <a:bodyPr>
            <a:noAutofit/>
          </a:bodyPr>
          <a:lstStyle>
            <a:lvl1pPr marL="0" indent="0" algn="ctr">
              <a:buNone/>
              <a:defRPr sz="3200" b="1">
                <a:solidFill>
                  <a:schemeClr val="bg1">
                    <a:lumMod val="65000"/>
                  </a:schemeClr>
                </a:solidFill>
              </a:defRPr>
            </a:lvl1pPr>
            <a:lvl2pPr marL="457200" indent="0" algn="ctr">
              <a:buNone/>
              <a:defRPr sz="3200" b="1">
                <a:solidFill>
                  <a:srgbClr val="898989"/>
                </a:solidFill>
              </a:defRPr>
            </a:lvl2pPr>
            <a:lvl3pPr marL="914400" indent="0" algn="ctr">
              <a:buNone/>
              <a:defRPr sz="3200" b="1">
                <a:solidFill>
                  <a:srgbClr val="898989"/>
                </a:solidFill>
              </a:defRPr>
            </a:lvl3pPr>
            <a:lvl4pPr marL="1371600" indent="0" algn="ctr">
              <a:buNone/>
              <a:defRPr sz="3200" b="1">
                <a:solidFill>
                  <a:srgbClr val="898989"/>
                </a:solidFill>
              </a:defRPr>
            </a:lvl4pPr>
            <a:lvl5pPr marL="1828800" indent="0" algn="ctr">
              <a:buNone/>
              <a:defRPr sz="3200" b="1">
                <a:solidFill>
                  <a:srgbClr val="898989"/>
                </a:solidFill>
              </a:defRPr>
            </a:lvl5pPr>
          </a:lstStyle>
          <a:p>
            <a:pPr lvl="0"/>
            <a:r>
              <a:rPr lang="en-US" dirty="0"/>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2048" y="683994"/>
            <a:ext cx="2407901" cy="6601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chemeClr val="bg1"/>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6000"/>
              </a:lnSpc>
              <a:defRPr sz="6000">
                <a:solidFill>
                  <a:srgbClr val="007EB4"/>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6" y="1268765"/>
            <a:ext cx="9259747" cy="2237228"/>
          </a:xfrm>
        </p:spPr>
        <p:txBody>
          <a:bodyPr anchor="b"/>
          <a:lstStyle>
            <a:lvl1pPr>
              <a:lnSpc>
                <a:spcPts val="6000"/>
              </a:lnSpc>
              <a:defRPr sz="60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72"/>
            <a:ext cx="9259747" cy="1500187"/>
          </a:xfrm>
        </p:spPr>
        <p:txBody>
          <a:bodyPr/>
          <a:lstStyle>
            <a:lvl1pPr marL="0" indent="0" algn="ct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March 4, 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530650"/>
            <a:ext cx="10515600" cy="598904"/>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521226" y="6194300"/>
            <a:ext cx="2394420" cy="365125"/>
          </a:xfrm>
        </p:spPr>
        <p:txBody>
          <a:bodyPr/>
          <a:lstStyle/>
          <a:p>
            <a:fld id="{5C63769D-CC2F-864E-9501-A077951EC7AD}" type="datetime4">
              <a:rPr lang="en-US" smtClean="0"/>
              <a:t>March 4, 2021</a:t>
            </a:fld>
            <a:endParaRPr lang="en-US"/>
          </a:p>
        </p:txBody>
      </p:sp>
      <p:sp>
        <p:nvSpPr>
          <p:cNvPr id="9" name="Footer Placeholder 5"/>
          <p:cNvSpPr>
            <a:spLocks noGrp="1"/>
          </p:cNvSpPr>
          <p:nvPr>
            <p:ph type="ftr" sz="quarter" idx="11"/>
          </p:nvPr>
        </p:nvSpPr>
        <p:spPr>
          <a:xfrm>
            <a:off x="4038600" y="6194300"/>
            <a:ext cx="4114800" cy="365125"/>
          </a:xfrm>
        </p:spPr>
        <p:txBody>
          <a:bodyPr/>
          <a:lstStyle/>
          <a:p>
            <a:endParaRPr lang="en-US"/>
          </a:p>
        </p:txBody>
      </p:sp>
      <p:sp>
        <p:nvSpPr>
          <p:cNvPr id="10" name="Slide Number Placeholder 6"/>
          <p:cNvSpPr>
            <a:spLocks noGrp="1"/>
          </p:cNvSpPr>
          <p:nvPr>
            <p:ph type="sldNum" sz="quarter" idx="12"/>
          </p:nvPr>
        </p:nvSpPr>
        <p:spPr>
          <a:xfrm>
            <a:off x="9062013" y="6194300"/>
            <a:ext cx="27432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838200" y="1129554"/>
            <a:ext cx="10515600" cy="696071"/>
          </a:xfrm>
        </p:spPr>
        <p:txBody>
          <a:bodyPr>
            <a:normAutofit/>
          </a:bodyPr>
          <a:lstStyle>
            <a:lvl1pPr marL="0" indent="0" algn="ctr">
              <a:buNone/>
              <a:defRPr sz="2100" b="1">
                <a:solidFill>
                  <a:srgbClr val="89898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7"/>
          <a:srcRect t="-18262"/>
          <a:stretch/>
        </p:blipFill>
        <p:spPr>
          <a:xfrm>
            <a:off x="147204" y="6194300"/>
            <a:ext cx="11887200" cy="527175"/>
          </a:xfrm>
          <a:prstGeom prst="rect">
            <a:avLst/>
          </a:prstGeom>
        </p:spPr>
      </p:pic>
      <p:sp>
        <p:nvSpPr>
          <p:cNvPr id="6" name="Slide Number Placeholder 5"/>
          <p:cNvSpPr>
            <a:spLocks noGrp="1"/>
          </p:cNvSpPr>
          <p:nvPr>
            <p:ph type="sldNum" sz="quarter" idx="4"/>
          </p:nvPr>
        </p:nvSpPr>
        <p:spPr>
          <a:xfrm>
            <a:off x="9062013" y="6194300"/>
            <a:ext cx="2743200" cy="365125"/>
          </a:xfrm>
          <a:prstGeom prst="rect">
            <a:avLst/>
          </a:prstGeom>
        </p:spPr>
        <p:txBody>
          <a:bodyPr vert="horz" lIns="91440" tIns="45720" rIns="91440" bIns="45720" rtlCol="0" anchor="ctr"/>
          <a:lstStyle>
            <a:lvl1pPr algn="r">
              <a:defRPr sz="12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dirty="0"/>
          </a:p>
        </p:txBody>
      </p:sp>
      <p:sp>
        <p:nvSpPr>
          <p:cNvPr id="2" name="Title Placeholder 1"/>
          <p:cNvSpPr>
            <a:spLocks noGrp="1"/>
          </p:cNvSpPr>
          <p:nvPr>
            <p:ph type="title"/>
          </p:nvPr>
        </p:nvSpPr>
        <p:spPr>
          <a:xfrm>
            <a:off x="838200" y="530649"/>
            <a:ext cx="10515600" cy="116003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066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19430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ource Sans Pro" charset="0"/>
                <a:ea typeface="Source Sans Pro" charset="0"/>
                <a:cs typeface="Source Sans Pro" charset="0"/>
              </a:defRPr>
            </a:lvl1pPr>
          </a:lstStyle>
          <a:p>
            <a:endParaRPr lang="en-US" dirty="0"/>
          </a:p>
        </p:txBody>
      </p:sp>
      <p:sp>
        <p:nvSpPr>
          <p:cNvPr id="10" name="Rectangle 9"/>
          <p:cNvSpPr/>
          <p:nvPr/>
        </p:nvSpPr>
        <p:spPr>
          <a:xfrm>
            <a:off x="0" y="6135624"/>
            <a:ext cx="605928" cy="722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147204" y="119502"/>
            <a:ext cx="11892396" cy="329742"/>
            <a:chOff x="147204" y="119502"/>
            <a:chExt cx="11892396" cy="329742"/>
          </a:xfrm>
        </p:grpSpPr>
        <p:sp>
          <p:nvSpPr>
            <p:cNvPr id="11" name="Rectangle 10"/>
            <p:cNvSpPr/>
            <p:nvPr userDrawn="1"/>
          </p:nvSpPr>
          <p:spPr>
            <a:xfrm>
              <a:off x="11913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rot="5400000">
              <a:off x="5967006" y="-5700300"/>
              <a:ext cx="126396" cy="117660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47204" y="119502"/>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Rectangle 14"/>
          <p:cNvSpPr/>
          <p:nvPr/>
        </p:nvSpPr>
        <p:spPr>
          <a:xfrm>
            <a:off x="11913204" y="6277140"/>
            <a:ext cx="126396" cy="441342"/>
          </a:xfrm>
          <a:custGeom>
            <a:avLst/>
            <a:gdLst>
              <a:gd name="connsiteX0" fmla="*/ 0 w 126396"/>
              <a:gd name="connsiteY0" fmla="*/ 0 h 441341"/>
              <a:gd name="connsiteX1" fmla="*/ 126396 w 126396"/>
              <a:gd name="connsiteY1" fmla="*/ 0 h 441341"/>
              <a:gd name="connsiteX2" fmla="*/ 126396 w 126396"/>
              <a:gd name="connsiteY2" fmla="*/ 441341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36566 h 441341"/>
              <a:gd name="connsiteX3" fmla="*/ 0 w 126396"/>
              <a:gd name="connsiteY3" fmla="*/ 441341 h 441341"/>
              <a:gd name="connsiteX4" fmla="*/ 0 w 126396"/>
              <a:gd name="connsiteY4" fmla="*/ 0 h 441341"/>
              <a:gd name="connsiteX0" fmla="*/ 0 w 126396"/>
              <a:gd name="connsiteY0" fmla="*/ 0 h 441341"/>
              <a:gd name="connsiteX1" fmla="*/ 126396 w 126396"/>
              <a:gd name="connsiteY1" fmla="*/ 0 h 441341"/>
              <a:gd name="connsiteX2" fmla="*/ 126396 w 126396"/>
              <a:gd name="connsiteY2" fmla="*/ 327041 h 441341"/>
              <a:gd name="connsiteX3" fmla="*/ 0 w 126396"/>
              <a:gd name="connsiteY3" fmla="*/ 441341 h 441341"/>
              <a:gd name="connsiteX4" fmla="*/ 0 w 126396"/>
              <a:gd name="connsiteY4" fmla="*/ 0 h 44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1341">
                <a:moveTo>
                  <a:pt x="0" y="0"/>
                </a:moveTo>
                <a:lnTo>
                  <a:pt x="126396" y="0"/>
                </a:lnTo>
                <a:lnTo>
                  <a:pt x="126396" y="327041"/>
                </a:lnTo>
                <a:lnTo>
                  <a:pt x="0" y="441341"/>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6" name="Picture 1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9566" y="6448922"/>
            <a:ext cx="350825" cy="272601"/>
          </a:xfrm>
          <a:prstGeom prst="rect">
            <a:avLst/>
          </a:prstGeom>
        </p:spPr>
      </p:pic>
      <p:sp>
        <p:nvSpPr>
          <p:cNvPr id="4" name="Date Placeholder 3"/>
          <p:cNvSpPr>
            <a:spLocks noGrp="1"/>
          </p:cNvSpPr>
          <p:nvPr>
            <p:ph type="dt" sz="half" idx="2"/>
          </p:nvPr>
        </p:nvSpPr>
        <p:spPr>
          <a:xfrm>
            <a:off x="521226" y="6194300"/>
            <a:ext cx="2394420" cy="365125"/>
          </a:xfrm>
          <a:prstGeom prst="rect">
            <a:avLst/>
          </a:prstGeom>
        </p:spPr>
        <p:txBody>
          <a:bodyPr vert="horz" lIns="91440" tIns="45720" rIns="91440" bIns="45720" rtlCol="0" anchor="ctr"/>
          <a:lstStyle>
            <a:lvl1pPr algn="l">
              <a:defRPr sz="12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March 4, 2021</a:t>
            </a:fld>
            <a:endParaRPr lang="en-US" dirty="0"/>
          </a:p>
        </p:txBody>
      </p:sp>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914400" rtl="0" eaLnBrk="1" latinLnBrk="0" hangingPunct="1">
        <a:lnSpc>
          <a:spcPct val="90000"/>
        </a:lnSpc>
        <a:spcBef>
          <a:spcPct val="0"/>
        </a:spcBef>
        <a:buNone/>
        <a:defRPr sz="3600" b="1" i="0" kern="1200" spc="-100" baseline="0">
          <a:solidFill>
            <a:srgbClr val="003F80"/>
          </a:solidFill>
          <a:latin typeface="Source Sans Pro" charset="0"/>
          <a:ea typeface="Source Sans Pro" charset="0"/>
          <a:cs typeface="Source Sans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Source Sans Pro" charset="0"/>
          <a:ea typeface="Source Sans Pro" charset="0"/>
          <a:cs typeface="Source Sans Pro"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Source Sans Pro" charset="0"/>
          <a:ea typeface="Source Sans Pro" charset="0"/>
          <a:cs typeface="Source Sans Pro"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Source Sans Pro" charset="0"/>
          <a:ea typeface="Source Sans Pro" charset="0"/>
          <a:cs typeface="Source Sans Pro"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sba.gov/document/procedural-notice-5000-20092-revised-sba-paycheck-protection-platform-procedures-addressing-hold-codes-first-draw-ppp-loans"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8" Type="http://schemas.openxmlformats.org/officeDocument/2006/relationships/hyperlink" Target="https://www.sba.gov/document/sba-form-2483-ppp-first-draw-borrower-application-form" TargetMode="External"/><Relationship Id="rId13" Type="http://schemas.openxmlformats.org/officeDocument/2006/relationships/hyperlink" Target="https://www.sba.gov/document/sba-form-2484-sd-ppp-second-draw-lender-application-form" TargetMode="External"/><Relationship Id="rId3" Type="http://schemas.openxmlformats.org/officeDocument/2006/relationships/hyperlink" Target="https://www.sba.gov/document/support-faq-lenders-borrowers" TargetMode="External"/><Relationship Id="rId7" Type="http://schemas.openxmlformats.org/officeDocument/2006/relationships/hyperlink" Target="https://www.sba.gov/document/policy-guidance-ppp-interim-final-rule-revisions-loan-amount-calculation-eligibility" TargetMode="External"/><Relationship Id="rId12" Type="http://schemas.openxmlformats.org/officeDocument/2006/relationships/hyperlink" Target="https://www.sba.gov/document/sba-form-2484-lender-application-form-paycheck-protection-program-loan-guaranty"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sba.gov/funding-programs/loans/coronavirus-relief-options/paycheck-protection-program/second-draw-ppp-loans" TargetMode="External"/><Relationship Id="rId11" Type="http://schemas.openxmlformats.org/officeDocument/2006/relationships/hyperlink" Target="https://www.sba.gov/document/sba-form-2483-sd-c-ppp-second-draw-borrower-application-form-schedule-c-filers-using-gross-income" TargetMode="External"/><Relationship Id="rId5" Type="http://schemas.openxmlformats.org/officeDocument/2006/relationships/hyperlink" Target="https://www.sba.gov/funding-programs/loans/coronavirus-relief-options/paycheck-protection-program/first-draw-ppp-loans" TargetMode="External"/><Relationship Id="rId10" Type="http://schemas.openxmlformats.org/officeDocument/2006/relationships/hyperlink" Target="https://www.sba.gov/document/sba-form-2483-c-ppp-first-draw-borrower-application-form-schedule-c-filers-using-gross-income" TargetMode="External"/><Relationship Id="rId4" Type="http://schemas.openxmlformats.org/officeDocument/2006/relationships/hyperlink" Target="http://www.sba.gov/ppplenders" TargetMode="External"/><Relationship Id="rId9" Type="http://schemas.openxmlformats.org/officeDocument/2006/relationships/hyperlink" Target="https://www.sba.gov/document/sba-form-2483-sd-ppp-second-draw-borrower-application-for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upport.microsoft.com/en-us/office/attend-a-live-event-in-teams-a1c7b989-ebb1-4479-b750-c86c9bc98d84?ui=en-us&amp;rs=en-us&amp;ad=u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www.support.microsoft.com/"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www.sba.gov/ppp" TargetMode="External"/><Relationship Id="rId3" Type="http://schemas.openxmlformats.org/officeDocument/2006/relationships/hyperlink" Target="http://www.twitter.com/sbagov" TargetMode="External"/><Relationship Id="rId7" Type="http://schemas.openxmlformats.org/officeDocument/2006/relationships/hyperlink" Target="http://www.sba.gov/coronavirusrelief"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hyperlink" Target="https://whitehouse.gov/" TargetMode="External"/><Relationship Id="rId5" Type="http://schemas.openxmlformats.org/officeDocument/2006/relationships/hyperlink" Target="http://www.sba.gov/" TargetMode="External"/><Relationship Id="rId4" Type="http://schemas.openxmlformats.org/officeDocument/2006/relationships/hyperlink" Target="http://www.sba.gov/updat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irs.gov/businesses/small-businesses-self-employed/election-for-married-couples-unincorporated-businesses#:~:text=A%20qualified%20joint%20venture%20is,be%20treated%20as%20a%20partnership."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2438399"/>
            <a:ext cx="10874829" cy="2077617"/>
          </a:xfrm>
        </p:spPr>
        <p:txBody>
          <a:bodyPr>
            <a:normAutofit fontScale="90000"/>
          </a:bodyPr>
          <a:lstStyle/>
          <a:p>
            <a:pPr>
              <a:lnSpc>
                <a:spcPct val="100000"/>
              </a:lnSpc>
              <a:spcBef>
                <a:spcPts val="600"/>
              </a:spcBef>
            </a:pPr>
            <a:r>
              <a:rPr lang="en-US" sz="6000" dirty="0"/>
              <a:t>Paycheck Protection Program</a:t>
            </a:r>
            <a:br>
              <a:rPr lang="en-US" sz="6000" dirty="0"/>
            </a:br>
            <a:r>
              <a:rPr lang="en-US" sz="4000" spc="0" dirty="0">
                <a:solidFill>
                  <a:schemeClr val="tx1"/>
                </a:solidFill>
              </a:rPr>
              <a:t>Revisions to Loan Amount Calculation and Eligibility</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Tree>
    <p:extLst>
      <p:ext uri="{BB962C8B-B14F-4D97-AF65-F5344CB8AC3E}">
        <p14:creationId xmlns:p14="http://schemas.microsoft.com/office/powerpoint/2010/main" val="2982180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10</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31159"/>
          </a:xfrm>
        </p:spPr>
        <p:txBody>
          <a:bodyPr>
            <a:normAutofit/>
          </a:bodyPr>
          <a:lstStyle/>
          <a:p>
            <a:r>
              <a:rPr lang="en-US" sz="2800" i="1" dirty="0">
                <a:solidFill>
                  <a:schemeClr val="accent1">
                    <a:lumMod val="50000"/>
                  </a:schemeClr>
                </a:solidFill>
              </a:rPr>
              <a:t>Owner Compensation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37337" y="2465669"/>
            <a:ext cx="10201951" cy="4093756"/>
          </a:xfrm>
        </p:spPr>
        <p:txBody>
          <a:bodyPr>
            <a:noAutofit/>
          </a:bodyPr>
          <a:lstStyle/>
          <a:p>
            <a:pPr marL="0" indent="0">
              <a:buNone/>
            </a:pPr>
            <a:r>
              <a:rPr lang="en-US" sz="2000" b="1" dirty="0"/>
              <a:t>Schedule C filer - no employees: </a:t>
            </a:r>
            <a:r>
              <a:rPr lang="en-US" sz="2000" dirty="0"/>
              <a:t>Owner compensation is either gross income (line 7) </a:t>
            </a:r>
            <a:r>
              <a:rPr lang="en-US" sz="2000" b="1" i="1" dirty="0">
                <a:solidFill>
                  <a:schemeClr val="accent5"/>
                </a:solidFill>
              </a:rPr>
              <a:t>or</a:t>
            </a:r>
            <a:r>
              <a:rPr lang="en-US" sz="2000" dirty="0"/>
              <a:t> net profit (line 31)</a:t>
            </a:r>
          </a:p>
          <a:p>
            <a:pPr marL="0" indent="0">
              <a:buNone/>
            </a:pPr>
            <a:r>
              <a:rPr lang="en-US" sz="2000" b="1" dirty="0"/>
              <a:t>Schedule C filer – with employees:</a:t>
            </a:r>
          </a:p>
          <a:p>
            <a:pPr marL="0" indent="0">
              <a:spcBef>
                <a:spcPts val="0"/>
              </a:spcBef>
              <a:buNone/>
            </a:pPr>
            <a:r>
              <a:rPr lang="en-US" sz="2000" b="1" dirty="0"/>
              <a:t>         Owner compensation:</a:t>
            </a:r>
          </a:p>
          <a:p>
            <a:pPr lvl="2"/>
            <a:r>
              <a:rPr lang="en-US" sz="1800" dirty="0"/>
              <a:t>Net profit (line 31); </a:t>
            </a:r>
            <a:r>
              <a:rPr lang="en-US" sz="1800" b="1" i="1" dirty="0">
                <a:solidFill>
                  <a:schemeClr val="accent5"/>
                </a:solidFill>
              </a:rPr>
              <a:t>or</a:t>
            </a:r>
          </a:p>
          <a:p>
            <a:pPr lvl="2"/>
            <a:r>
              <a:rPr lang="en-US" sz="1800" dirty="0"/>
              <a:t>Gross income (line 7) </a:t>
            </a:r>
            <a:r>
              <a:rPr lang="en-US" sz="1800" b="1" i="1" u="sng" dirty="0"/>
              <a:t>minus</a:t>
            </a:r>
            <a:r>
              <a:rPr lang="en-US" sz="1800" dirty="0"/>
              <a:t>:</a:t>
            </a:r>
          </a:p>
          <a:p>
            <a:pPr lvl="3"/>
            <a:r>
              <a:rPr lang="en-US" dirty="0"/>
              <a:t>Line 14 (Employee benefit programs)</a:t>
            </a:r>
          </a:p>
          <a:p>
            <a:pPr lvl="3"/>
            <a:r>
              <a:rPr lang="en-US" dirty="0"/>
              <a:t>Line 19 (Pension and profit-sharing); and</a:t>
            </a:r>
          </a:p>
          <a:p>
            <a:pPr lvl="3"/>
            <a:r>
              <a:rPr lang="en-US" dirty="0"/>
              <a:t>Line 26 (Wages less employment credits)</a:t>
            </a:r>
          </a:p>
          <a:p>
            <a:pPr marL="0" indent="0">
              <a:buNone/>
            </a:pPr>
            <a:r>
              <a:rPr lang="en-US" sz="1800" dirty="0"/>
              <a:t>Owner compensation does not include employee payroll costs (this is why lines 14, 19, &amp; 26 are subtracted from gross income to determine owner calculation)</a:t>
            </a:r>
            <a:endParaRPr lang="en-US" sz="2000" dirty="0"/>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000" b="1" i="0" u="none" strike="noStrike" kern="1200" cap="none" spc="0" normalizeH="0" baseline="0" noProof="0" dirty="0">
                <a:ln>
                  <a:noFill/>
                </a:ln>
                <a:solidFill>
                  <a:srgbClr val="1B1E29"/>
                </a:solidFill>
                <a:effectLst/>
                <a:uLnTx/>
                <a:uFillTx/>
                <a:latin typeface="Source Sans Pro" charset="0"/>
                <a:ea typeface="Source Sans Pro" charset="0"/>
              </a:rPr>
              <a:t>Owner compensation + employee payroll costs (from Form 941) = total payroll costs</a:t>
            </a:r>
            <a:endParaRPr lang="en-US" sz="1800" dirty="0"/>
          </a:p>
        </p:txBody>
      </p:sp>
      <p:sp>
        <p:nvSpPr>
          <p:cNvPr id="5" name="TextBox 4">
            <a:extLst>
              <a:ext uri="{FF2B5EF4-FFF2-40B4-BE49-F238E27FC236}">
                <a16:creationId xmlns:a16="http://schemas.microsoft.com/office/drawing/2014/main" id="{5B16C394-3162-4EBD-91A3-57AA9365CD74}"/>
              </a:ext>
            </a:extLst>
          </p:cNvPr>
          <p:cNvSpPr txBox="1"/>
          <p:nvPr/>
        </p:nvSpPr>
        <p:spPr>
          <a:xfrm>
            <a:off x="637337" y="1639771"/>
            <a:ext cx="10243590" cy="646331"/>
          </a:xfrm>
          <a:prstGeom prst="rect">
            <a:avLst/>
          </a:prstGeom>
          <a:solidFill>
            <a:schemeClr val="bg1">
              <a:lumMod val="85000"/>
            </a:schemeClr>
          </a:solidFill>
          <a:ln w="28575">
            <a:solidFill>
              <a:schemeClr val="tx1"/>
            </a:solidFill>
          </a:ln>
        </p:spPr>
        <p:txBody>
          <a:bodyPr wrap="square" rtlCol="0">
            <a:spAutoFit/>
          </a:bodyPr>
          <a:lstStyle/>
          <a:p>
            <a:r>
              <a:rPr lang="en-US" dirty="0"/>
              <a:t>Why is “Owner Compensation” important? The new definition of owner compensation allows applicants to use either net profit or gross income in its calculation of total payroll costs.</a:t>
            </a:r>
          </a:p>
        </p:txBody>
      </p:sp>
    </p:spTree>
    <p:extLst>
      <p:ext uri="{BB962C8B-B14F-4D97-AF65-F5344CB8AC3E}">
        <p14:creationId xmlns:p14="http://schemas.microsoft.com/office/powerpoint/2010/main" val="2444187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11</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0089"/>
          </a:xfrm>
        </p:spPr>
        <p:txBody>
          <a:bodyPr>
            <a:normAutofit lnSpcReduction="10000"/>
          </a:bodyPr>
          <a:lstStyle/>
          <a:p>
            <a:r>
              <a:rPr lang="en-US" sz="2800" i="1" dirty="0">
                <a:solidFill>
                  <a:schemeClr val="accent1">
                    <a:lumMod val="50000"/>
                  </a:schemeClr>
                </a:solidFill>
              </a:rPr>
              <a:t>Revised Formula – Schedule C Filer No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718456" y="1755442"/>
            <a:ext cx="10515599" cy="4628184"/>
          </a:xfrm>
        </p:spPr>
        <p:txBody>
          <a:bodyPr>
            <a:noAutofit/>
          </a:bodyPr>
          <a:lstStyle/>
          <a:p>
            <a:pPr marL="0" indent="0">
              <a:buNone/>
            </a:pPr>
            <a:r>
              <a:rPr lang="en-US" sz="2400" dirty="0"/>
              <a:t>First Draw PPP Loan - For Schedule C filer with no employees:</a:t>
            </a:r>
          </a:p>
          <a:p>
            <a:pPr marL="0" indent="0">
              <a:spcBef>
                <a:spcPts val="1200"/>
              </a:spcBef>
              <a:buNone/>
            </a:pPr>
            <a:r>
              <a:rPr lang="en-US" sz="2000" b="1" dirty="0"/>
              <a:t>Step 1:</a:t>
            </a:r>
            <a:r>
              <a:rPr lang="en-US" sz="2000" dirty="0"/>
              <a:t> From 2019 or 2020 IRS Form 1040, Schedule C, line 31 net profit </a:t>
            </a:r>
            <a:r>
              <a:rPr lang="en-US" sz="2000" b="1" i="1" dirty="0">
                <a:solidFill>
                  <a:schemeClr val="accent5"/>
                </a:solidFill>
              </a:rPr>
              <a:t>or</a:t>
            </a:r>
            <a:r>
              <a:rPr lang="en-US" sz="2000" dirty="0">
                <a:solidFill>
                  <a:schemeClr val="accent5"/>
                </a:solidFill>
              </a:rPr>
              <a:t> line 7 gross income</a:t>
            </a:r>
          </a:p>
          <a:p>
            <a:pPr lvl="2"/>
            <a:r>
              <a:rPr lang="en-US" sz="1600" dirty="0"/>
              <a:t>If this amount is over $100,000, reduce it to $100,000. </a:t>
            </a:r>
          </a:p>
          <a:p>
            <a:pPr lvl="2"/>
            <a:r>
              <a:rPr lang="en-US" sz="1600" dirty="0"/>
              <a:t>If both your net profit and gross income are zero or less, you are not eligible for a PPP loan</a:t>
            </a:r>
            <a:endParaRPr lang="en-US" sz="1400" dirty="0"/>
          </a:p>
          <a:p>
            <a:pPr marL="0" indent="0">
              <a:spcBef>
                <a:spcPts val="1200"/>
              </a:spcBef>
              <a:buNone/>
            </a:pPr>
            <a:r>
              <a:rPr lang="en-US" sz="2000" b="1" dirty="0"/>
              <a:t>Step 2:</a:t>
            </a:r>
            <a:r>
              <a:rPr lang="en-US" sz="2000" dirty="0"/>
              <a:t> Calculate the average monthly net profit or gross income amount </a:t>
            </a:r>
            <a:br>
              <a:rPr lang="en-US" sz="2000" dirty="0"/>
            </a:br>
            <a:r>
              <a:rPr lang="en-US" sz="1600" dirty="0"/>
              <a:t>(divide the amount from Step 1 by 12)</a:t>
            </a:r>
            <a:endParaRPr lang="en-US" sz="2000" dirty="0"/>
          </a:p>
          <a:p>
            <a:pPr marL="0" indent="0">
              <a:spcBef>
                <a:spcPts val="1200"/>
              </a:spcBef>
              <a:buNone/>
            </a:pPr>
            <a:r>
              <a:rPr lang="en-US" sz="2000" b="1" dirty="0"/>
              <a:t>Step 3:</a:t>
            </a:r>
            <a:r>
              <a:rPr lang="en-US" sz="2000" dirty="0"/>
              <a:t> Multiply the average monthly net profit or gross income amount from Step 2 by 2.5</a:t>
            </a:r>
            <a:br>
              <a:rPr lang="en-US" sz="2000" dirty="0"/>
            </a:br>
            <a:r>
              <a:rPr lang="en-US" sz="2000" dirty="0"/>
              <a:t>This amount cannot exceed $20,833</a:t>
            </a:r>
          </a:p>
          <a:p>
            <a:pPr marL="0" indent="0">
              <a:spcBef>
                <a:spcPts val="1200"/>
              </a:spcBef>
              <a:buNone/>
            </a:pPr>
            <a:r>
              <a:rPr lang="en-US" sz="2000" b="1" dirty="0"/>
              <a:t>Step 4:</a:t>
            </a:r>
            <a:r>
              <a:rPr lang="en-US" sz="2000" dirty="0"/>
              <a:t> Add the outstanding amount of any Economic Injury Disaster Loan (EIDL) made between January 31, 2020 and April 3, 2020</a:t>
            </a:r>
          </a:p>
        </p:txBody>
      </p:sp>
    </p:spTree>
    <p:extLst>
      <p:ext uri="{BB962C8B-B14F-4D97-AF65-F5344CB8AC3E}">
        <p14:creationId xmlns:p14="http://schemas.microsoft.com/office/powerpoint/2010/main" val="3021311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Revised Formula - Schedule C Filer with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5024" y="1748678"/>
            <a:ext cx="10201951" cy="4628184"/>
          </a:xfrm>
        </p:spPr>
        <p:txBody>
          <a:bodyPr>
            <a:noAutofit/>
          </a:bodyPr>
          <a:lstStyle/>
          <a:p>
            <a:pPr marL="0" indent="0">
              <a:buNone/>
            </a:pPr>
            <a:r>
              <a:rPr lang="en-US" sz="2400" dirty="0"/>
              <a:t>First Draw PPP Loan - For Schedule C filer with employees:</a:t>
            </a:r>
          </a:p>
          <a:p>
            <a:pPr marL="0" indent="0">
              <a:buNone/>
            </a:pPr>
            <a:r>
              <a:rPr lang="en-US" sz="2000" b="1" dirty="0"/>
              <a:t>Step 1:</a:t>
            </a:r>
            <a:r>
              <a:rPr lang="en-US" sz="2000" dirty="0"/>
              <a:t> 2019 or 2020 Schedule C; </a:t>
            </a:r>
          </a:p>
          <a:p>
            <a:r>
              <a:rPr lang="en-US" sz="1800" dirty="0"/>
              <a:t>1. Calculate owner compensation share of payroll costs - Use either: </a:t>
            </a:r>
          </a:p>
          <a:p>
            <a:pPr lvl="1"/>
            <a:r>
              <a:rPr lang="en-US" sz="1600" dirty="0"/>
              <a:t>Net profit (line 31); </a:t>
            </a:r>
            <a:r>
              <a:rPr lang="en-US" sz="1600" b="1" i="1" dirty="0">
                <a:solidFill>
                  <a:schemeClr val="accent5"/>
                </a:solidFill>
              </a:rPr>
              <a:t>or</a:t>
            </a:r>
          </a:p>
          <a:p>
            <a:pPr lvl="1"/>
            <a:r>
              <a:rPr lang="en-US" sz="1600" dirty="0">
                <a:solidFill>
                  <a:schemeClr val="accent5"/>
                </a:solidFill>
              </a:rPr>
              <a:t>Gross income (line 7) </a:t>
            </a:r>
            <a:r>
              <a:rPr lang="en-US" sz="1600" b="1" i="1" u="sng" dirty="0">
                <a:solidFill>
                  <a:schemeClr val="accent5"/>
                </a:solidFill>
              </a:rPr>
              <a:t>minus</a:t>
            </a:r>
            <a:r>
              <a:rPr lang="en-US" sz="1600" dirty="0">
                <a:solidFill>
                  <a:schemeClr val="accent5"/>
                </a:solidFill>
              </a:rPr>
              <a:t> employee payroll costs (lines 14, 19, &amp; 26)</a:t>
            </a:r>
          </a:p>
          <a:p>
            <a:r>
              <a:rPr lang="en-US" sz="1800" dirty="0"/>
              <a:t>2. If #1 is more than $100,000, reduce to $100,000; If less than zero, set to zero</a:t>
            </a:r>
          </a:p>
          <a:p>
            <a:r>
              <a:rPr lang="en-US" sz="1800" dirty="0"/>
              <a:t>3.  Add eligible employee payroll costs (cash and non-cash (e.g. employer contributions to employee group health insurance, retirement contributions, etc.))</a:t>
            </a:r>
          </a:p>
          <a:p>
            <a:pPr marL="0" indent="0">
              <a:buNone/>
            </a:pPr>
            <a:r>
              <a:rPr lang="en-US" sz="1800" b="1" dirty="0"/>
              <a:t>Step 2:</a:t>
            </a:r>
            <a:r>
              <a:rPr lang="en-US" sz="1800" dirty="0"/>
              <a:t> Calculate the average monthly amount (divide the sum from Step 1 by 12)</a:t>
            </a:r>
          </a:p>
          <a:p>
            <a:pPr marL="0" indent="0">
              <a:buNone/>
            </a:pPr>
            <a:r>
              <a:rPr lang="en-US" sz="1800" b="1" dirty="0"/>
              <a:t>Step 3:</a:t>
            </a:r>
            <a:r>
              <a:rPr lang="en-US" sz="1800" dirty="0"/>
              <a:t> Multiply the average monthly amount from Step 2 by 2.5</a:t>
            </a:r>
          </a:p>
          <a:p>
            <a:pPr marL="0" indent="0">
              <a:buNone/>
            </a:pPr>
            <a:r>
              <a:rPr lang="en-US" sz="1800" b="1" dirty="0"/>
              <a:t>Step 4:</a:t>
            </a:r>
            <a:r>
              <a:rPr lang="en-US" sz="1800" dirty="0"/>
              <a:t> Add the outstanding amount of any EIDL made between Jan. 31, 2020 and April 3, 2020</a:t>
            </a:r>
          </a:p>
          <a:p>
            <a:endParaRPr lang="en-US" sz="2400" dirty="0"/>
          </a:p>
          <a:p>
            <a:pPr marL="0" indent="0">
              <a:buNone/>
            </a:pPr>
            <a:endParaRPr lang="en-US" sz="2400" dirty="0"/>
          </a:p>
        </p:txBody>
      </p:sp>
    </p:spTree>
    <p:extLst>
      <p:ext uri="{BB962C8B-B14F-4D97-AF65-F5344CB8AC3E}">
        <p14:creationId xmlns:p14="http://schemas.microsoft.com/office/powerpoint/2010/main" val="1602729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Second Draw PPP Loans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997878" y="1840975"/>
            <a:ext cx="9438893" cy="4065839"/>
          </a:xfrm>
        </p:spPr>
        <p:txBody>
          <a:bodyPr>
            <a:noAutofit/>
          </a:bodyPr>
          <a:lstStyle/>
          <a:p>
            <a:r>
              <a:rPr lang="en-US" sz="2400" dirty="0"/>
              <a:t>Same rules for loan amount calculation as First Draw PPP loan calculation except:</a:t>
            </a:r>
          </a:p>
          <a:p>
            <a:pPr lvl="1"/>
            <a:r>
              <a:rPr lang="en-US" dirty="0"/>
              <a:t>Loan amount may not exceed $2 million</a:t>
            </a:r>
          </a:p>
          <a:p>
            <a:pPr lvl="1"/>
            <a:r>
              <a:rPr lang="en-US" dirty="0"/>
              <a:t>Borrower with NAICS code beginning with 72: </a:t>
            </a:r>
          </a:p>
          <a:p>
            <a:pPr lvl="2"/>
            <a:r>
              <a:rPr lang="en-US" dirty="0"/>
              <a:t>Multiply average monthly payroll by 3.5</a:t>
            </a:r>
          </a:p>
          <a:p>
            <a:pPr lvl="2"/>
            <a:r>
              <a:rPr lang="en-US" dirty="0"/>
              <a:t>For a Schedule C filer without employees - this amount cannot exceed $29,167</a:t>
            </a:r>
          </a:p>
          <a:p>
            <a:pPr marL="457200" lvl="1" indent="0">
              <a:buNone/>
            </a:pPr>
            <a:endParaRPr lang="en-US" sz="2800" dirty="0"/>
          </a:p>
          <a:p>
            <a:pPr marL="0" indent="0">
              <a:buNone/>
            </a:pPr>
            <a:r>
              <a:rPr lang="en-US" sz="2000" dirty="0"/>
              <a:t>Note: Second Draw PPP Loan eligibility requirements continue to apply to Schedule C filers (e.g. 25% reduction in gross receipts, which includes affiliates)</a:t>
            </a:r>
          </a:p>
        </p:txBody>
      </p:sp>
    </p:spTree>
    <p:extLst>
      <p:ext uri="{BB962C8B-B14F-4D97-AF65-F5344CB8AC3E}">
        <p14:creationId xmlns:p14="http://schemas.microsoft.com/office/powerpoint/2010/main" val="315774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63353079-2CBC-4F0A-9291-F43CF37C70B2}"/>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14</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453259"/>
          </a:xfrm>
        </p:spPr>
        <p:txBody>
          <a:bodyPr>
            <a:normAutofit lnSpcReduction="10000"/>
          </a:bodyPr>
          <a:lstStyle/>
          <a:p>
            <a:r>
              <a:rPr lang="en-US" sz="2800" i="1" dirty="0">
                <a:solidFill>
                  <a:schemeClr val="accent1">
                    <a:lumMod val="50000"/>
                  </a:schemeClr>
                </a:solidFill>
              </a:rPr>
              <a:t>SBA Review of Good Faith Loan Necessity Certification</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34751" y="1728457"/>
            <a:ext cx="9767866" cy="4470119"/>
          </a:xfrm>
        </p:spPr>
        <p:txBody>
          <a:bodyPr>
            <a:noAutofit/>
          </a:bodyPr>
          <a:lstStyle/>
          <a:p>
            <a:pPr>
              <a:spcBef>
                <a:spcPts val="1200"/>
              </a:spcBef>
            </a:pPr>
            <a:r>
              <a:rPr lang="en-US" sz="2000" dirty="0"/>
              <a:t>First Draw PPP Loans:</a:t>
            </a:r>
          </a:p>
          <a:p>
            <a:pPr lvl="1">
              <a:spcBef>
                <a:spcPts val="1200"/>
              </a:spcBef>
            </a:pPr>
            <a:r>
              <a:rPr lang="en-US" sz="2000" dirty="0"/>
              <a:t>If using gross income </a:t>
            </a:r>
            <a:r>
              <a:rPr lang="en-US" sz="2000" b="1" i="1" u="sng" dirty="0"/>
              <a:t>and</a:t>
            </a:r>
            <a:r>
              <a:rPr lang="en-US" sz="2000" dirty="0"/>
              <a:t> the borrower reported more than $150,000 in gross income on the Schedule C used to calculate loan amount:</a:t>
            </a:r>
          </a:p>
          <a:p>
            <a:pPr lvl="2">
              <a:spcBef>
                <a:spcPts val="1200"/>
              </a:spcBef>
            </a:pPr>
            <a:r>
              <a:rPr lang="en-US" sz="1600" dirty="0"/>
              <a:t>SBA may review Borrower’s certification concerning the necessity of the loan and whether the borrower complied with PPP eligibility criteria</a:t>
            </a:r>
          </a:p>
          <a:p>
            <a:pPr lvl="2">
              <a:spcBef>
                <a:spcPts val="1200"/>
              </a:spcBef>
            </a:pPr>
            <a:r>
              <a:rPr lang="en-US" sz="1600" dirty="0"/>
              <a:t>If a loan is picked for review, the review will follow the same processes that apply to all other PPP loan reviews</a:t>
            </a:r>
          </a:p>
          <a:p>
            <a:pPr lvl="1">
              <a:spcBef>
                <a:spcPts val="1200"/>
              </a:spcBef>
            </a:pPr>
            <a:r>
              <a:rPr lang="en-US" sz="2000" dirty="0"/>
              <a:t>Safe harbor applies if using:</a:t>
            </a:r>
          </a:p>
          <a:p>
            <a:pPr lvl="2">
              <a:spcBef>
                <a:spcPts val="1200"/>
              </a:spcBef>
            </a:pPr>
            <a:r>
              <a:rPr lang="en-US" sz="1600" dirty="0"/>
              <a:t>Gross income </a:t>
            </a:r>
            <a:r>
              <a:rPr lang="en-US" sz="1600" b="1" i="1" u="sng" dirty="0"/>
              <a:t>and</a:t>
            </a:r>
            <a:r>
              <a:rPr lang="en-US" sz="1600" dirty="0"/>
              <a:t> the Borrower reported $150,000 or less in gross income on the Schedule C used to calculate loan amount; or</a:t>
            </a:r>
          </a:p>
          <a:p>
            <a:pPr lvl="2">
              <a:spcBef>
                <a:spcPts val="1200"/>
              </a:spcBef>
            </a:pPr>
            <a:r>
              <a:rPr lang="en-US" sz="1600" dirty="0"/>
              <a:t>Net income</a:t>
            </a:r>
          </a:p>
          <a:p>
            <a:pPr>
              <a:spcBef>
                <a:spcPts val="1200"/>
              </a:spcBef>
            </a:pPr>
            <a:r>
              <a:rPr lang="en-US" sz="2000" dirty="0"/>
              <a:t>Second Draw PPP Loans: Safe harbor applies because Applicants are required to certify that they had a reduction of gross receipts by at least 25% </a:t>
            </a:r>
          </a:p>
        </p:txBody>
      </p:sp>
    </p:spTree>
    <p:extLst>
      <p:ext uri="{BB962C8B-B14F-4D97-AF65-F5344CB8AC3E}">
        <p14:creationId xmlns:p14="http://schemas.microsoft.com/office/powerpoint/2010/main" val="215697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B1F9E875-ABA2-4BC5-9D4A-B9753825D130}"/>
              </a:ext>
            </a:extLst>
          </p:cNvPr>
          <p:cNvSpPr txBox="1">
            <a:spLocks/>
          </p:cNvSpPr>
          <p:nvPr/>
        </p:nvSpPr>
        <p:spPr>
          <a:xfrm>
            <a:off x="11447585" y="6198577"/>
            <a:ext cx="357628" cy="36084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15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505337"/>
            <a:ext cx="10874829" cy="2077617"/>
          </a:xfrm>
        </p:spPr>
        <p:txBody>
          <a:bodyPr>
            <a:normAutofit/>
          </a:bodyPr>
          <a:lstStyle/>
          <a:p>
            <a:pPr>
              <a:lnSpc>
                <a:spcPct val="100000"/>
              </a:lnSpc>
              <a:spcBef>
                <a:spcPts val="600"/>
              </a:spcBef>
            </a:pPr>
            <a:r>
              <a:rPr lang="en-US" sz="6000" spc="0" dirty="0"/>
              <a:t>Eligibility Revisions</a:t>
            </a:r>
            <a:endParaRPr lang="en-US" sz="6000" spc="0" dirty="0">
              <a:solidFill>
                <a:schemeClr val="tx1"/>
              </a:solidFill>
            </a:endParaRPr>
          </a:p>
        </p:txBody>
      </p:sp>
    </p:spTree>
    <p:extLst>
      <p:ext uri="{BB962C8B-B14F-4D97-AF65-F5344CB8AC3E}">
        <p14:creationId xmlns:p14="http://schemas.microsoft.com/office/powerpoint/2010/main" val="3540305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16</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Non-Financial Fraud Felonies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064226" y="1755441"/>
            <a:ext cx="10063547" cy="4263695"/>
          </a:xfrm>
        </p:spPr>
        <p:txBody>
          <a:bodyPr>
            <a:noAutofit/>
          </a:bodyPr>
          <a:lstStyle/>
          <a:p>
            <a:r>
              <a:rPr lang="en-US" sz="2400" dirty="0"/>
              <a:t>Eliminated: Restrictions on businesses with owners who have prior non-financial fraud felony convictions</a:t>
            </a:r>
          </a:p>
          <a:p>
            <a:r>
              <a:rPr lang="en-US" sz="2400" dirty="0">
                <a:solidFill>
                  <a:schemeClr val="accent5"/>
                </a:solidFill>
              </a:rPr>
              <a:t>The elimination of the restriction is </a:t>
            </a:r>
            <a:r>
              <a:rPr lang="en-US" sz="2400" b="1" i="1" dirty="0">
                <a:solidFill>
                  <a:schemeClr val="accent5"/>
                </a:solidFill>
              </a:rPr>
              <a:t>not</a:t>
            </a:r>
            <a:r>
              <a:rPr lang="en-US" sz="2400" dirty="0">
                <a:solidFill>
                  <a:schemeClr val="accent5"/>
                </a:solidFill>
              </a:rPr>
              <a:t> retroactive</a:t>
            </a:r>
          </a:p>
          <a:p>
            <a:pPr>
              <a:spcBef>
                <a:spcPts val="1200"/>
              </a:spcBef>
            </a:pPr>
            <a:r>
              <a:rPr lang="en-US" sz="2400" dirty="0"/>
              <a:t>Remaining in place: Restrictions on businesses with 20% or more owner who:</a:t>
            </a:r>
          </a:p>
          <a:p>
            <a:pPr lvl="1">
              <a:spcBef>
                <a:spcPts val="1200"/>
              </a:spcBef>
            </a:pPr>
            <a:r>
              <a:rPr lang="en-US" sz="2000" dirty="0"/>
              <a:t>Has an arrest or conviction for a felony fraud related to financial assistance fraud within the past 5 years</a:t>
            </a:r>
          </a:p>
          <a:p>
            <a:pPr lvl="1">
              <a:spcBef>
                <a:spcPts val="1200"/>
              </a:spcBef>
            </a:pPr>
            <a:r>
              <a:rPr lang="en-US" sz="2000" dirty="0"/>
              <a:t>Is currently incarcerated for a felony at the time of application</a:t>
            </a:r>
          </a:p>
          <a:p>
            <a:pPr marL="0" indent="0">
              <a:spcBef>
                <a:spcPts val="1200"/>
              </a:spcBef>
              <a:buNone/>
            </a:pPr>
            <a:r>
              <a:rPr lang="en-US" sz="2000" dirty="0"/>
              <a:t>Note: Lenders must continue following the process for resolving hold codes and compliance check error message previously announced (SBA Procedural Notice </a:t>
            </a:r>
            <a:r>
              <a:rPr lang="en-US" sz="2000" dirty="0">
                <a:hlinkClick r:id="rId3"/>
              </a:rPr>
              <a:t>5000-20092</a:t>
            </a:r>
            <a:r>
              <a:rPr lang="en-US" sz="2000" dirty="0"/>
              <a:t>)</a:t>
            </a:r>
          </a:p>
        </p:txBody>
      </p:sp>
    </p:spTree>
    <p:extLst>
      <p:ext uri="{BB962C8B-B14F-4D97-AF65-F5344CB8AC3E}">
        <p14:creationId xmlns:p14="http://schemas.microsoft.com/office/powerpoint/2010/main" val="71819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17</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541176" y="1129554"/>
            <a:ext cx="10812624" cy="696071"/>
          </a:xfrm>
        </p:spPr>
        <p:txBody>
          <a:bodyPr>
            <a:normAutofit fontScale="92500"/>
          </a:bodyPr>
          <a:lstStyle/>
          <a:p>
            <a:r>
              <a:rPr lang="en-US" sz="2800" i="1" dirty="0">
                <a:solidFill>
                  <a:schemeClr val="accent1">
                    <a:lumMod val="50000"/>
                  </a:schemeClr>
                </a:solidFill>
              </a:rPr>
              <a:t>Elimination of Restrictions – Student Loan Debt Delinquency &amp; Defaults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111045" y="1849387"/>
            <a:ext cx="9790702" cy="3648842"/>
          </a:xfrm>
        </p:spPr>
        <p:txBody>
          <a:bodyPr>
            <a:noAutofit/>
          </a:bodyPr>
          <a:lstStyle/>
          <a:p>
            <a:r>
              <a:rPr lang="en-US" sz="2400" dirty="0"/>
              <a:t>Eliminated:  </a:t>
            </a:r>
            <a:r>
              <a:rPr lang="en-US" sz="2000" dirty="0"/>
              <a:t>Restriction on businesses owned or controlled by owners who have Federal student loan debt that is currently delinquent or has defaulted and caused a loss to the Federal government</a:t>
            </a:r>
            <a:endParaRPr lang="en-US" sz="2400" dirty="0"/>
          </a:p>
          <a:p>
            <a:r>
              <a:rPr lang="en-US" sz="2400" dirty="0"/>
              <a:t>Retroactive:  </a:t>
            </a:r>
            <a:r>
              <a:rPr lang="en-US" sz="2000" dirty="0"/>
              <a:t>This change applies to new PPP applicants as well as those who have already received a PPP loan </a:t>
            </a:r>
            <a:r>
              <a:rPr lang="en-US" sz="2000" dirty="0">
                <a:solidFill>
                  <a:schemeClr val="accent5"/>
                </a:solidFill>
              </a:rPr>
              <a:t>(This is the </a:t>
            </a:r>
            <a:r>
              <a:rPr lang="en-US" sz="2000" b="1" i="1" dirty="0">
                <a:solidFill>
                  <a:schemeClr val="accent5"/>
                </a:solidFill>
              </a:rPr>
              <a:t>only </a:t>
            </a:r>
            <a:r>
              <a:rPr lang="en-US" sz="2000" dirty="0">
                <a:solidFill>
                  <a:schemeClr val="accent5"/>
                </a:solidFill>
              </a:rPr>
              <a:t>retroactive change implemented in the IFR)</a:t>
            </a:r>
            <a:endParaRPr lang="en-US" sz="2000" dirty="0"/>
          </a:p>
          <a:p>
            <a:r>
              <a:rPr lang="en-US" sz="2000" dirty="0"/>
              <a:t>SBA is automatically removing hold codes and compliance check error messages on loans related to Do Not Pay Education</a:t>
            </a:r>
            <a:endParaRPr lang="en-US" sz="2000" dirty="0">
              <a:highlight>
                <a:srgbClr val="FFFF00"/>
              </a:highlight>
            </a:endParaRPr>
          </a:p>
        </p:txBody>
      </p:sp>
    </p:spTree>
    <p:extLst>
      <p:ext uri="{BB962C8B-B14F-4D97-AF65-F5344CB8AC3E}">
        <p14:creationId xmlns:p14="http://schemas.microsoft.com/office/powerpoint/2010/main" val="306751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18</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Elimination of Restrictions – Non-Citizen Owners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Not in the IFR</a:t>
            </a:r>
          </a:p>
          <a:p>
            <a:r>
              <a:rPr lang="en-US" sz="2400" dirty="0"/>
              <a:t>All lawful US residents have access to PPP</a:t>
            </a:r>
          </a:p>
          <a:p>
            <a:r>
              <a:rPr lang="en-US" sz="2400" dirty="0"/>
              <a:t>E-Tran and the PPP platform permit the use of ITINs as the identifier for a business owned by a sole proprietor and for a principal</a:t>
            </a:r>
          </a:p>
          <a:p>
            <a:r>
              <a:rPr lang="en-US" sz="2400" dirty="0"/>
              <a:t>ITIN: Individual Taxpayer Identification Number</a:t>
            </a:r>
          </a:p>
          <a:p>
            <a:pPr lvl="1">
              <a:spcBef>
                <a:spcPts val="1200"/>
              </a:spcBef>
            </a:pPr>
            <a:r>
              <a:rPr lang="en-US" dirty="0"/>
              <a:t>Issued by IRS</a:t>
            </a:r>
          </a:p>
          <a:p>
            <a:pPr lvl="1">
              <a:spcBef>
                <a:spcPts val="1200"/>
              </a:spcBef>
            </a:pPr>
            <a:r>
              <a:rPr lang="en-US" dirty="0"/>
              <a:t>Nine-digit number with format: 9XX-XX-XXXX </a:t>
            </a:r>
          </a:p>
          <a:p>
            <a:pPr lvl="1">
              <a:spcBef>
                <a:spcPts val="1200"/>
              </a:spcBef>
            </a:pPr>
            <a:r>
              <a:rPr lang="en-US" dirty="0"/>
              <a:t>Always begins with “9”</a:t>
            </a:r>
          </a:p>
        </p:txBody>
      </p:sp>
    </p:spTree>
    <p:extLst>
      <p:ext uri="{BB962C8B-B14F-4D97-AF65-F5344CB8AC3E}">
        <p14:creationId xmlns:p14="http://schemas.microsoft.com/office/powerpoint/2010/main" val="384671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19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363288" y="1695871"/>
            <a:ext cx="10232968" cy="4628184"/>
          </a:xfrm>
        </p:spPr>
        <p:txBody>
          <a:bodyPr>
            <a:noAutofit/>
          </a:bodyPr>
          <a:lstStyle/>
          <a:p>
            <a:pPr>
              <a:spcBef>
                <a:spcPts val="120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3"/>
              </a:rPr>
              <a:t>FAQs</a:t>
            </a:r>
            <a:endParaRPr lang="en-US" sz="1800" u="sng" dirty="0">
              <a:solidFill>
                <a:srgbClr val="0563C1"/>
              </a:solidFill>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4"/>
              </a:rPr>
              <a:t>SBA's PPP Lenders page</a:t>
            </a:r>
            <a:endParaRPr lang="en-US" sz="1800" dirty="0">
              <a:effectLst/>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5"/>
              </a:rPr>
              <a:t>SBA’s PPP First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latin typeface="Source Sans Pro" panose="020B0503030403020204" pitchFamily="34" charset="0"/>
                <a:ea typeface="PMingLiU" panose="02020500000000000000" pitchFamily="18" charset="-120"/>
                <a:cs typeface="Calibri" panose="020F0502020204030204" pitchFamily="34" charset="0"/>
                <a:hlinkClick r:id="rId6"/>
              </a:rPr>
              <a:t>SBA’s PPP Second Draw page</a:t>
            </a:r>
            <a:endParaRPr lang="en-US" sz="18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7"/>
              </a:rPr>
              <a:t>IFR</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Revisions to Loan Amount Calculation and Eligibility</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8"/>
              </a:rPr>
              <a:t>SBA Form 2483</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(First Draw)</a:t>
            </a:r>
            <a:endParaRPr lang="en-US" sz="16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SBA F</a:t>
            </a:r>
            <a:r>
              <a:rPr lang="en-US" sz="1800" dirty="0">
                <a:latin typeface="Source Sans Pro" panose="020B0503030403020204" pitchFamily="34" charset="0"/>
                <a:ea typeface="PMingLiU" panose="02020500000000000000" pitchFamily="18" charset="-120"/>
                <a:cs typeface="Calibri" panose="020F0502020204030204" pitchFamily="34" charset="0"/>
                <a:hlinkClick r:id="rId9"/>
              </a:rPr>
              <a:t>orm </a:t>
            </a: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9"/>
              </a:rPr>
              <a:t>2483-SD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a:t>
            </a:r>
            <a:endParaRPr lang="en-US" sz="2000" dirty="0">
              <a:latin typeface="Source Sans Pro" panose="020B0503030403020204" pitchFamily="34" charset="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0"/>
              </a:rPr>
              <a:t>SBA Form 2483-C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Schedule C Filer (using gross income) (First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1"/>
              </a:rPr>
              <a:t>SBA Form 2483-SD-C</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20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Borrower Application Form – Second Draw – Schedule C Filer (using gross income)</a:t>
            </a:r>
            <a:endParaRPr lang="en-US" sz="20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2"/>
              </a:rPr>
              <a:t>SBA Form 2484</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0" marR="0">
              <a:spcBef>
                <a:spcPts val="0"/>
              </a:spcBef>
              <a:spcAft>
                <a:spcPts val="1200"/>
              </a:spcAft>
            </a:pPr>
            <a:r>
              <a:rPr lang="en-US" sz="1800" dirty="0">
                <a:effectLst/>
                <a:latin typeface="Source Sans Pro" panose="020B0503030403020204" pitchFamily="34" charset="0"/>
                <a:ea typeface="PMingLiU" panose="02020500000000000000" pitchFamily="18" charset="-120"/>
                <a:cs typeface="Calibri" panose="020F0502020204030204" pitchFamily="34" charset="0"/>
                <a:hlinkClick r:id="rId13"/>
              </a:rPr>
              <a:t>SBA Form 2484-SD</a:t>
            </a:r>
            <a:r>
              <a:rPr lang="en-US" sz="1800" dirty="0">
                <a:effectLst/>
                <a:latin typeface="Source Sans Pro" panose="020B0503030403020204" pitchFamily="34" charset="0"/>
                <a:ea typeface="PMingLiU" panose="02020500000000000000" pitchFamily="18" charset="-120"/>
                <a:cs typeface="Calibri" panose="020F0502020204030204" pitchFamily="34" charset="0"/>
              </a:rPr>
              <a:t> </a:t>
            </a:r>
            <a:r>
              <a:rPr lang="en-US" sz="1600" dirty="0">
                <a:effectLst/>
                <a:latin typeface="Source Sans Pro" panose="020B0503030403020204" pitchFamily="34" charset="0"/>
                <a:ea typeface="PMingLiU" panose="02020500000000000000" pitchFamily="18" charset="-120"/>
                <a:cs typeface="Calibri" panose="020F0502020204030204" pitchFamily="34" charset="0"/>
              </a:rPr>
              <a:t>– Lender Application Form – Second Draw</a:t>
            </a:r>
            <a:endParaRPr lang="en-US" sz="1600" dirty="0">
              <a:effectLst/>
              <a:latin typeface="PMingLiU" panose="02020500000000000000" pitchFamily="18" charset="-120"/>
              <a:ea typeface="PMingLiU" panose="02020500000000000000" pitchFamily="18" charset="-120"/>
              <a:cs typeface="Calibri" panose="020F0502020204030204" pitchFamily="34" charset="0"/>
            </a:endParaRPr>
          </a:p>
          <a:p>
            <a:pPr marL="457200" lvl="1" indent="0">
              <a:spcBef>
                <a:spcPts val="1200"/>
              </a:spcBef>
              <a:buNone/>
            </a:pPr>
            <a:endParaRPr lang="en-US" sz="2000" dirty="0"/>
          </a:p>
        </p:txBody>
      </p:sp>
    </p:spTree>
    <p:extLst>
      <p:ext uri="{BB962C8B-B14F-4D97-AF65-F5344CB8AC3E}">
        <p14:creationId xmlns:p14="http://schemas.microsoft.com/office/powerpoint/2010/main" val="189714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199" y="1058434"/>
            <a:ext cx="10515600" cy="506206"/>
          </a:xfrm>
        </p:spPr>
        <p:txBody>
          <a:bodyPr>
            <a:normAutofit/>
          </a:bodyPr>
          <a:lstStyle/>
          <a:p>
            <a:r>
              <a:rPr lang="en-US" sz="2800" i="1" dirty="0">
                <a:solidFill>
                  <a:schemeClr val="accent1">
                    <a:lumMod val="50000"/>
                  </a:schemeClr>
                </a:solidFill>
              </a:rPr>
              <a:t>Before We Get Started…</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838198" y="1551126"/>
            <a:ext cx="10967012" cy="4825736"/>
          </a:xfrm>
        </p:spPr>
        <p:txBody>
          <a:bodyPr>
            <a:noAutofit/>
          </a:bodyPr>
          <a:lstStyle/>
          <a:p>
            <a:pPr marL="0" indent="0">
              <a:spcBef>
                <a:spcPts val="600"/>
              </a:spcBef>
              <a:spcAft>
                <a:spcPts val="1200"/>
              </a:spcAft>
              <a:buNone/>
            </a:pPr>
            <a:r>
              <a:rPr lang="en-US" sz="1800" b="1" dirty="0"/>
              <a:t>Recording: </a:t>
            </a:r>
            <a:r>
              <a:rPr lang="en-US" sz="1800" dirty="0"/>
              <a:t>The webinar is not being recorded</a:t>
            </a:r>
          </a:p>
          <a:p>
            <a:pPr marL="0" indent="0">
              <a:spcBef>
                <a:spcPts val="600"/>
              </a:spcBef>
              <a:spcAft>
                <a:spcPts val="1200"/>
              </a:spcAft>
              <a:buNone/>
            </a:pPr>
            <a:r>
              <a:rPr lang="en-US" sz="1800" b="1" dirty="0"/>
              <a:t>Questions:</a:t>
            </a:r>
            <a:r>
              <a:rPr lang="en-US" sz="1800" dirty="0"/>
              <a:t> Submit your questions in the Q&amp;A panel – we will not answer today but will use your questions to inform future FAQs</a:t>
            </a:r>
            <a:endParaRPr lang="en-US" sz="1800" dirty="0">
              <a:highlight>
                <a:srgbClr val="FFFF00"/>
              </a:highlight>
            </a:endParaRPr>
          </a:p>
          <a:p>
            <a:pPr marL="0" indent="0">
              <a:spcBef>
                <a:spcPts val="600"/>
              </a:spcBef>
              <a:spcAft>
                <a:spcPts val="1200"/>
              </a:spcAft>
              <a:buNone/>
            </a:pPr>
            <a:r>
              <a:rPr lang="en-US" sz="1800" b="1" dirty="0"/>
              <a:t>Closed Captions: </a:t>
            </a:r>
            <a:r>
              <a:rPr lang="en-US" sz="1800" dirty="0"/>
              <a:t>Turn on captions/subtitles in the video controls from the menu at the bottom of your screen </a:t>
            </a:r>
          </a:p>
          <a:p>
            <a:pPr marL="0" indent="0">
              <a:spcBef>
                <a:spcPts val="600"/>
              </a:spcBef>
              <a:spcAft>
                <a:spcPts val="600"/>
              </a:spcAft>
              <a:buNone/>
            </a:pPr>
            <a:r>
              <a:rPr lang="en-US" sz="1800" b="1" dirty="0"/>
              <a:t>Sound:</a:t>
            </a:r>
            <a:r>
              <a:rPr lang="en-US" sz="1800" dirty="0"/>
              <a:t> Sound issues are generally user broadband issues – If you lose sound or experience echoing:</a:t>
            </a:r>
          </a:p>
          <a:p>
            <a:pPr>
              <a:spcBef>
                <a:spcPts val="0"/>
              </a:spcBef>
              <a:spcAft>
                <a:spcPts val="600"/>
              </a:spcAft>
            </a:pPr>
            <a:r>
              <a:rPr lang="en-US" sz="1800" dirty="0"/>
              <a:t>Exit the event and re-enter</a:t>
            </a:r>
          </a:p>
          <a:p>
            <a:pPr>
              <a:spcBef>
                <a:spcPts val="0"/>
              </a:spcBef>
              <a:spcAft>
                <a:spcPts val="600"/>
              </a:spcAft>
            </a:pPr>
            <a:r>
              <a:rPr lang="en-US" sz="1800" dirty="0"/>
              <a:t>Hit F5 to refresh screen/click your mouse key anywhere</a:t>
            </a:r>
          </a:p>
          <a:p>
            <a:pPr>
              <a:spcBef>
                <a:spcPts val="0"/>
              </a:spcBef>
              <a:spcAft>
                <a:spcPts val="1200"/>
              </a:spcAft>
            </a:pPr>
            <a:r>
              <a:rPr lang="en-US" sz="1800" dirty="0"/>
              <a:t>Use Microsoft Edge or Google Chrome</a:t>
            </a:r>
          </a:p>
          <a:p>
            <a:pPr marL="0" indent="0">
              <a:spcBef>
                <a:spcPts val="0"/>
              </a:spcBef>
              <a:buNone/>
            </a:pPr>
            <a:r>
              <a:rPr lang="en-US" sz="1800" b="1" dirty="0"/>
              <a:t>Help: </a:t>
            </a:r>
            <a:r>
              <a:rPr lang="en-US" sz="1800" dirty="0"/>
              <a:t>Microsoft website with Microsoft Live audience help tips: </a:t>
            </a:r>
          </a:p>
          <a:p>
            <a:pPr>
              <a:spcBef>
                <a:spcPts val="600"/>
              </a:spcBef>
            </a:pPr>
            <a:r>
              <a:rPr lang="en-US" sz="1800" dirty="0">
                <a:hlinkClick r:id="rId3"/>
              </a:rPr>
              <a:t>Help on attending a live event in Teams - Office Support (microsoft.com)</a:t>
            </a:r>
            <a:r>
              <a:rPr lang="en-US" sz="1800" dirty="0"/>
              <a:t>; or</a:t>
            </a:r>
          </a:p>
          <a:p>
            <a:pPr>
              <a:spcBef>
                <a:spcPts val="600"/>
              </a:spcBef>
            </a:pPr>
            <a:r>
              <a:rPr lang="en-US" sz="1800" dirty="0"/>
              <a:t>Do an internet search for “Attend a Live event in teams”; Choose the link that begins with </a:t>
            </a:r>
            <a:r>
              <a:rPr lang="en-US" sz="1800" dirty="0">
                <a:hlinkClick r:id="rId4"/>
              </a:rPr>
              <a:t>https://www.support.microsoft.com</a:t>
            </a:r>
            <a:r>
              <a:rPr lang="en-US" sz="1800" dirty="0"/>
              <a:t> </a:t>
            </a:r>
          </a:p>
        </p:txBody>
      </p:sp>
    </p:spTree>
    <p:extLst>
      <p:ext uri="{BB962C8B-B14F-4D97-AF65-F5344CB8AC3E}">
        <p14:creationId xmlns:p14="http://schemas.microsoft.com/office/powerpoint/2010/main" val="119246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20</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4"/>
            <a:ext cx="10515600" cy="566317"/>
          </a:xfrm>
        </p:spPr>
        <p:txBody>
          <a:bodyPr>
            <a:normAutofit/>
          </a:bodyPr>
          <a:lstStyle/>
          <a:p>
            <a:r>
              <a:rPr lang="en-US" sz="2800" i="1" dirty="0">
                <a:solidFill>
                  <a:schemeClr val="accent1">
                    <a:lumMod val="50000"/>
                  </a:schemeClr>
                </a:solidFill>
              </a:rPr>
              <a:t>Stay up to date…</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976052" y="1695871"/>
            <a:ext cx="8139947" cy="4628184"/>
          </a:xfrm>
        </p:spPr>
        <p:txBody>
          <a:bodyPr>
            <a:noAutofit/>
          </a:bodyPr>
          <a:lstStyle/>
          <a:p>
            <a:pPr>
              <a:spcBef>
                <a:spcPts val="1200"/>
              </a:spcBef>
            </a:pPr>
            <a:r>
              <a:rPr lang="en-US" sz="2400" dirty="0">
                <a:hlinkClick r:id="rId3"/>
              </a:rPr>
              <a:t>Follow SBA</a:t>
            </a:r>
            <a:r>
              <a:rPr lang="en-US" sz="2400" dirty="0"/>
              <a:t> on Twitter</a:t>
            </a:r>
          </a:p>
          <a:p>
            <a:pPr>
              <a:spcBef>
                <a:spcPts val="1200"/>
              </a:spcBef>
            </a:pPr>
            <a:r>
              <a:rPr lang="en-US" sz="2400" dirty="0">
                <a:hlinkClick r:id="rId4"/>
              </a:rPr>
              <a:t>Subscribe</a:t>
            </a:r>
            <a:r>
              <a:rPr lang="en-US" sz="2400" dirty="0"/>
              <a:t> to SBA’s e-newsletter</a:t>
            </a:r>
          </a:p>
          <a:p>
            <a:pPr>
              <a:spcBef>
                <a:spcPts val="1200"/>
              </a:spcBef>
            </a:pPr>
            <a:r>
              <a:rPr lang="en-US" sz="2400" dirty="0"/>
              <a:t>Visit </a:t>
            </a:r>
            <a:r>
              <a:rPr lang="en-US" sz="2400" dirty="0">
                <a:hlinkClick r:id="rId5"/>
              </a:rPr>
              <a:t>www.SBA.gov</a:t>
            </a:r>
            <a:endParaRPr lang="en-US" sz="2400" dirty="0"/>
          </a:p>
          <a:p>
            <a:r>
              <a:rPr lang="en-US" sz="2400" dirty="0"/>
              <a:t>White House Fact Sheet available at: </a:t>
            </a:r>
            <a:r>
              <a:rPr lang="en-US" sz="2400" dirty="0">
                <a:hlinkClick r:id="rId6"/>
              </a:rPr>
              <a:t>https://whitehouse.gov</a:t>
            </a:r>
            <a:endParaRPr lang="en-US" sz="2400" dirty="0"/>
          </a:p>
          <a:p>
            <a:pPr lvl="1"/>
            <a:r>
              <a:rPr lang="en-US" sz="2000" dirty="0"/>
              <a:t>From the menu in upper right corner</a:t>
            </a:r>
          </a:p>
          <a:p>
            <a:pPr lvl="1"/>
            <a:r>
              <a:rPr lang="en-US" sz="2000" dirty="0"/>
              <a:t>Select “Briefing Room”</a:t>
            </a:r>
          </a:p>
          <a:p>
            <a:pPr>
              <a:spcBef>
                <a:spcPts val="1200"/>
              </a:spcBef>
            </a:pPr>
            <a:r>
              <a:rPr lang="en-US" sz="2400" dirty="0"/>
              <a:t>Best source of accurate information for:</a:t>
            </a:r>
          </a:p>
          <a:p>
            <a:pPr lvl="1">
              <a:spcBef>
                <a:spcPts val="1200"/>
              </a:spcBef>
            </a:pPr>
            <a:r>
              <a:rPr lang="en-US" sz="2000" dirty="0"/>
              <a:t>All COVID-19 economic aid programs administered by the SBA </a:t>
            </a:r>
            <a:r>
              <a:rPr lang="en-US" sz="2000" dirty="0">
                <a:hlinkClick r:id="rId7"/>
              </a:rPr>
              <a:t>www.SBA.gov/coronavirusrelief</a:t>
            </a:r>
            <a:endParaRPr lang="en-US" sz="2000" dirty="0"/>
          </a:p>
          <a:p>
            <a:pPr lvl="1">
              <a:spcBef>
                <a:spcPts val="1200"/>
              </a:spcBef>
            </a:pPr>
            <a:r>
              <a:rPr lang="en-US" sz="2000" dirty="0"/>
              <a:t>For the PPP  </a:t>
            </a:r>
            <a:r>
              <a:rPr lang="en-US" sz="2000" dirty="0">
                <a:hlinkClick r:id="rId8"/>
              </a:rPr>
              <a:t>www.SBA.gov/ppp</a:t>
            </a:r>
            <a:r>
              <a:rPr lang="en-US" sz="2000" dirty="0"/>
              <a:t> </a:t>
            </a:r>
          </a:p>
          <a:p>
            <a:pPr marL="457200" lvl="1" indent="0">
              <a:spcBef>
                <a:spcPts val="1200"/>
              </a:spcBef>
              <a:buNone/>
            </a:pPr>
            <a:endParaRPr lang="en-US" sz="2000" dirty="0"/>
          </a:p>
        </p:txBody>
      </p:sp>
    </p:spTree>
    <p:extLst>
      <p:ext uri="{BB962C8B-B14F-4D97-AF65-F5344CB8AC3E}">
        <p14:creationId xmlns:p14="http://schemas.microsoft.com/office/powerpoint/2010/main" val="2256631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3</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Reporting Number of Employees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653143" y="1573069"/>
            <a:ext cx="10860335" cy="2040917"/>
          </a:xfrm>
        </p:spPr>
        <p:txBody>
          <a:bodyPr>
            <a:noAutofit/>
          </a:bodyPr>
          <a:lstStyle/>
          <a:p>
            <a:pPr marL="0" indent="0">
              <a:buNone/>
            </a:pPr>
            <a:r>
              <a:rPr lang="en-US" sz="2400" dirty="0"/>
              <a:t>Each of the new Borrower Applications provide instructions on counting number of employees:</a:t>
            </a:r>
          </a:p>
          <a:p>
            <a:pPr lvl="1"/>
            <a:r>
              <a:rPr lang="en-US" sz="2000" dirty="0"/>
              <a:t>Average employment over the time period used to calculate aggregate payroll costs</a:t>
            </a:r>
          </a:p>
          <a:p>
            <a:pPr lvl="1"/>
            <a:r>
              <a:rPr lang="en-US" sz="2000" dirty="0"/>
              <a:t>Average number of employees per pay period in the 12 completed calendar months prior to the date of loan application</a:t>
            </a:r>
          </a:p>
          <a:p>
            <a:pPr lvl="1"/>
            <a:r>
              <a:rPr lang="en-US" sz="2000" dirty="0"/>
              <a:t>“Per location” added to the applications for clarification on NAICS 72 and news organizations</a:t>
            </a:r>
          </a:p>
        </p:txBody>
      </p:sp>
      <p:sp>
        <p:nvSpPr>
          <p:cNvPr id="15" name="TextBox 14">
            <a:extLst>
              <a:ext uri="{FF2B5EF4-FFF2-40B4-BE49-F238E27FC236}">
                <a16:creationId xmlns:a16="http://schemas.microsoft.com/office/drawing/2014/main" id="{8B2616EA-68F0-4F18-A45D-B8250D00091C}"/>
              </a:ext>
            </a:extLst>
          </p:cNvPr>
          <p:cNvSpPr txBox="1"/>
          <p:nvPr/>
        </p:nvSpPr>
        <p:spPr>
          <a:xfrm>
            <a:off x="1090191" y="3835752"/>
            <a:ext cx="3533775" cy="369332"/>
          </a:xfrm>
          <a:prstGeom prst="rect">
            <a:avLst/>
          </a:prstGeom>
          <a:noFill/>
        </p:spPr>
        <p:txBody>
          <a:bodyPr wrap="square" rtlCol="0">
            <a:spAutoFit/>
          </a:bodyPr>
          <a:lstStyle/>
          <a:p>
            <a:r>
              <a:rPr lang="en-US" dirty="0"/>
              <a:t>First Draw Application</a:t>
            </a:r>
          </a:p>
        </p:txBody>
      </p:sp>
      <p:pic>
        <p:nvPicPr>
          <p:cNvPr id="9" name="Picture 8" descr="Picture of First Draw form size standard boxes">
            <a:extLst>
              <a:ext uri="{FF2B5EF4-FFF2-40B4-BE49-F238E27FC236}">
                <a16:creationId xmlns:a16="http://schemas.microsoft.com/office/drawing/2014/main" id="{59CE999B-0772-4873-BBC6-F15EEAF2F1BC}"/>
              </a:ext>
            </a:extLst>
          </p:cNvPr>
          <p:cNvPicPr>
            <a:picLocks noChangeAspect="1"/>
          </p:cNvPicPr>
          <p:nvPr/>
        </p:nvPicPr>
        <p:blipFill>
          <a:blip r:embed="rId3"/>
          <a:stretch>
            <a:fillRect/>
          </a:stretch>
        </p:blipFill>
        <p:spPr>
          <a:xfrm>
            <a:off x="1090192" y="4232150"/>
            <a:ext cx="3533775" cy="1962150"/>
          </a:xfrm>
          <a:prstGeom prst="rect">
            <a:avLst/>
          </a:prstGeom>
          <a:ln w="15875">
            <a:solidFill>
              <a:schemeClr val="tx1"/>
            </a:solidFill>
          </a:ln>
        </p:spPr>
      </p:pic>
      <p:sp>
        <p:nvSpPr>
          <p:cNvPr id="16" name="TextBox 15">
            <a:extLst>
              <a:ext uri="{FF2B5EF4-FFF2-40B4-BE49-F238E27FC236}">
                <a16:creationId xmlns:a16="http://schemas.microsoft.com/office/drawing/2014/main" id="{1E8073F3-54EA-4654-BBB3-B033BACA492E}"/>
              </a:ext>
            </a:extLst>
          </p:cNvPr>
          <p:cNvSpPr txBox="1"/>
          <p:nvPr/>
        </p:nvSpPr>
        <p:spPr>
          <a:xfrm>
            <a:off x="5758779" y="3835752"/>
            <a:ext cx="3533775" cy="369332"/>
          </a:xfrm>
          <a:prstGeom prst="rect">
            <a:avLst/>
          </a:prstGeom>
          <a:noFill/>
        </p:spPr>
        <p:txBody>
          <a:bodyPr wrap="square" rtlCol="0">
            <a:spAutoFit/>
          </a:bodyPr>
          <a:lstStyle/>
          <a:p>
            <a:r>
              <a:rPr lang="en-US" dirty="0"/>
              <a:t>Second Draw Application</a:t>
            </a:r>
          </a:p>
        </p:txBody>
      </p:sp>
      <p:pic>
        <p:nvPicPr>
          <p:cNvPr id="13" name="Picture 12" descr="Picture of Second Draw form size standards">
            <a:extLst>
              <a:ext uri="{FF2B5EF4-FFF2-40B4-BE49-F238E27FC236}">
                <a16:creationId xmlns:a16="http://schemas.microsoft.com/office/drawing/2014/main" id="{069B6B13-E10C-4F00-896D-56016AE12C67}"/>
              </a:ext>
            </a:extLst>
          </p:cNvPr>
          <p:cNvPicPr>
            <a:picLocks noChangeAspect="1"/>
          </p:cNvPicPr>
          <p:nvPr/>
        </p:nvPicPr>
        <p:blipFill>
          <a:blip r:embed="rId4"/>
          <a:stretch>
            <a:fillRect/>
          </a:stretch>
        </p:blipFill>
        <p:spPr>
          <a:xfrm>
            <a:off x="5758779" y="4264472"/>
            <a:ext cx="3048000" cy="1190625"/>
          </a:xfrm>
          <a:prstGeom prst="rect">
            <a:avLst/>
          </a:prstGeom>
          <a:ln w="15875" cmpd="sng">
            <a:solidFill>
              <a:schemeClr val="tx1"/>
            </a:solidFill>
          </a:ln>
        </p:spPr>
      </p:pic>
    </p:spTree>
    <p:extLst>
      <p:ext uri="{BB962C8B-B14F-4D97-AF65-F5344CB8AC3E}">
        <p14:creationId xmlns:p14="http://schemas.microsoft.com/office/powerpoint/2010/main" val="52121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4</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Exclusivity Period for Applications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934412"/>
            <a:ext cx="9611494" cy="2997588"/>
          </a:xfrm>
        </p:spPr>
        <p:txBody>
          <a:bodyPr>
            <a:noAutofit/>
          </a:bodyPr>
          <a:lstStyle/>
          <a:p>
            <a:r>
              <a:rPr lang="en-US" sz="2400" b="1" dirty="0"/>
              <a:t>Wed., Feb. 24</a:t>
            </a:r>
            <a:r>
              <a:rPr lang="en-US" sz="2400" b="1" baseline="30000" dirty="0"/>
              <a:t>th</a:t>
            </a:r>
            <a:r>
              <a:rPr lang="en-US" sz="2400" b="1" dirty="0"/>
              <a:t> 9:00 am through Tues., March 9</a:t>
            </a:r>
            <a:r>
              <a:rPr lang="en-US" sz="2400" b="1" baseline="30000" dirty="0"/>
              <a:t>th</a:t>
            </a:r>
            <a:r>
              <a:rPr lang="en-US" sz="2400" b="1" dirty="0"/>
              <a:t> </a:t>
            </a:r>
          </a:p>
          <a:p>
            <a:pPr lvl="1">
              <a:spcBef>
                <a:spcPts val="1200"/>
              </a:spcBef>
            </a:pPr>
            <a:r>
              <a:rPr lang="en-US" sz="2000" dirty="0"/>
              <a:t>SBA is only accepting applications from borrowers with fewer than 20 employees</a:t>
            </a:r>
          </a:p>
          <a:p>
            <a:pPr lvl="1">
              <a:spcBef>
                <a:spcPts val="1200"/>
              </a:spcBef>
            </a:pPr>
            <a:r>
              <a:rPr lang="en-US" sz="2000" dirty="0"/>
              <a:t>All applications already submitted by lenders to SBA before the start of the exclusivity period will still be processed</a:t>
            </a:r>
          </a:p>
          <a:p>
            <a:pPr lvl="1">
              <a:spcBef>
                <a:spcPts val="1200"/>
              </a:spcBef>
            </a:pPr>
            <a:r>
              <a:rPr lang="en-US" sz="2000" dirty="0"/>
              <a:t>During the exclusivity period, SBA is rejecting any new applications for employers that have 20 or more employees</a:t>
            </a:r>
          </a:p>
          <a:p>
            <a:pPr lvl="1">
              <a:spcBef>
                <a:spcPts val="1200"/>
              </a:spcBef>
            </a:pPr>
            <a:r>
              <a:rPr lang="en-US" sz="2000" dirty="0"/>
              <a:t>Counting employees: Each employee counts as one, regardless if full-time, part-time, or seasonal</a:t>
            </a:r>
          </a:p>
        </p:txBody>
      </p:sp>
    </p:spTree>
    <p:extLst>
      <p:ext uri="{BB962C8B-B14F-4D97-AF65-F5344CB8AC3E}">
        <p14:creationId xmlns:p14="http://schemas.microsoft.com/office/powerpoint/2010/main" val="4019488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FAF3A9-1F55-43EE-8866-9592724861DE}"/>
              </a:ext>
            </a:extLst>
          </p:cNvPr>
          <p:cNvSpPr txBox="1">
            <a:spLocks/>
          </p:cNvSpPr>
          <p:nvPr/>
        </p:nvSpPr>
        <p:spPr>
          <a:xfrm>
            <a:off x="10128740" y="6216400"/>
            <a:ext cx="168526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lgn="r"/>
              <a:t>5</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39C8AEAD-5390-4DAA-80CE-80C9F333EE15}"/>
              </a:ext>
            </a:extLst>
          </p:cNvPr>
          <p:cNvSpPr>
            <a:spLocks noGrp="1"/>
          </p:cNvSpPr>
          <p:nvPr>
            <p:ph type="ctrTitle"/>
          </p:nvPr>
        </p:nvSpPr>
        <p:spPr>
          <a:xfrm>
            <a:off x="658585" y="1899556"/>
            <a:ext cx="10874829" cy="2077617"/>
          </a:xfrm>
        </p:spPr>
        <p:txBody>
          <a:bodyPr>
            <a:normAutofit fontScale="90000"/>
          </a:bodyPr>
          <a:lstStyle/>
          <a:p>
            <a:pPr>
              <a:lnSpc>
                <a:spcPct val="100000"/>
              </a:lnSpc>
              <a:spcBef>
                <a:spcPts val="600"/>
              </a:spcBef>
            </a:pPr>
            <a:r>
              <a:rPr lang="en-US" sz="6000" spc="0" dirty="0"/>
              <a:t>Schedule C Filers</a:t>
            </a:r>
            <a:br>
              <a:rPr lang="en-US" sz="6000" dirty="0"/>
            </a:br>
            <a:r>
              <a:rPr lang="en-US" sz="4000" spc="0" dirty="0">
                <a:solidFill>
                  <a:schemeClr val="tx1"/>
                </a:solidFill>
              </a:rPr>
              <a:t>Revisions to Loan Amount Calculation</a:t>
            </a:r>
            <a:br>
              <a:rPr lang="en-US" sz="4000" spc="0" dirty="0">
                <a:solidFill>
                  <a:schemeClr val="tx1"/>
                </a:solidFill>
              </a:rPr>
            </a:br>
            <a:r>
              <a:rPr lang="en-US" sz="4000" spc="0" dirty="0">
                <a:solidFill>
                  <a:schemeClr val="tx1"/>
                </a:solidFill>
              </a:rPr>
              <a:t>First and Second Draw PPP Loans</a:t>
            </a:r>
            <a:endParaRPr lang="en-US" sz="6000" spc="0" dirty="0">
              <a:solidFill>
                <a:schemeClr val="tx1"/>
              </a:solidFill>
            </a:endParaRPr>
          </a:p>
        </p:txBody>
      </p:sp>
      <p:sp>
        <p:nvSpPr>
          <p:cNvPr id="3" name="TextBox 2">
            <a:extLst>
              <a:ext uri="{FF2B5EF4-FFF2-40B4-BE49-F238E27FC236}">
                <a16:creationId xmlns:a16="http://schemas.microsoft.com/office/drawing/2014/main" id="{1C63208B-1F1D-4F90-A7E9-CE00D0FBE4CF}"/>
              </a:ext>
            </a:extLst>
          </p:cNvPr>
          <p:cNvSpPr txBox="1"/>
          <p:nvPr/>
        </p:nvSpPr>
        <p:spPr>
          <a:xfrm>
            <a:off x="1270907" y="4158589"/>
            <a:ext cx="9650185" cy="14296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These revisions are not retroactive</a:t>
            </a:r>
          </a:p>
          <a:p>
            <a:pPr marL="285750" indent="-285750">
              <a:lnSpc>
                <a:spcPct val="150000"/>
              </a:lnSpc>
              <a:buFont typeface="Arial" panose="020B0604020202020204" pitchFamily="34" charset="0"/>
              <a:buChar char="•"/>
            </a:pPr>
            <a:r>
              <a:rPr lang="en-US" sz="2000" dirty="0"/>
              <a:t>IFR and new application forms posted on Treasury and SBA’s website (links on slide 19)</a:t>
            </a:r>
          </a:p>
          <a:p>
            <a:pPr marL="285750" indent="-285750">
              <a:lnSpc>
                <a:spcPct val="150000"/>
              </a:lnSpc>
              <a:buFont typeface="Arial" panose="020B0604020202020204" pitchFamily="34" charset="0"/>
              <a:buChar char="•"/>
            </a:pPr>
            <a:r>
              <a:rPr lang="en-US" sz="2000" dirty="0"/>
              <a:t>SBA will begin accepting new applications for Schedule C filers on Friday, March 5, 2021</a:t>
            </a:r>
          </a:p>
        </p:txBody>
      </p:sp>
    </p:spTree>
    <p:extLst>
      <p:ext uri="{BB962C8B-B14F-4D97-AF65-F5344CB8AC3E}">
        <p14:creationId xmlns:p14="http://schemas.microsoft.com/office/powerpoint/2010/main" val="1027981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D12EA-039E-4554-ADBE-43953B6465E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Screen shots from the Platform</a:t>
            </a:r>
          </a:p>
        </p:txBody>
      </p:sp>
      <p:pic>
        <p:nvPicPr>
          <p:cNvPr id="5" name="Picture 4" descr="Picture of Platform general loan descriptions box">
            <a:extLst>
              <a:ext uri="{FF2B5EF4-FFF2-40B4-BE49-F238E27FC236}">
                <a16:creationId xmlns:a16="http://schemas.microsoft.com/office/drawing/2014/main" id="{0D5EBAD0-4DC0-4A03-BE8C-0EE593E8BD94}"/>
              </a:ext>
            </a:extLst>
          </p:cNvPr>
          <p:cNvPicPr>
            <a:picLocks noChangeAspect="1"/>
          </p:cNvPicPr>
          <p:nvPr/>
        </p:nvPicPr>
        <p:blipFill>
          <a:blip r:embed="rId3"/>
          <a:stretch>
            <a:fillRect/>
          </a:stretch>
        </p:blipFill>
        <p:spPr>
          <a:xfrm>
            <a:off x="466843" y="356352"/>
            <a:ext cx="7112517" cy="2154908"/>
          </a:xfrm>
          <a:prstGeom prst="rect">
            <a:avLst/>
          </a:prstGeom>
          <a:ln w="28575">
            <a:solidFill>
              <a:schemeClr val="tx1"/>
            </a:solidFill>
          </a:ln>
        </p:spPr>
      </p:pic>
      <p:pic>
        <p:nvPicPr>
          <p:cNvPr id="9" name="Picture 8" descr="Picture of Platform Loan Request Information box for average monthly payroll">
            <a:extLst>
              <a:ext uri="{FF2B5EF4-FFF2-40B4-BE49-F238E27FC236}">
                <a16:creationId xmlns:a16="http://schemas.microsoft.com/office/drawing/2014/main" id="{C7598955-E511-4609-BAF8-A821C5D7B868}"/>
              </a:ext>
            </a:extLst>
          </p:cNvPr>
          <p:cNvPicPr>
            <a:picLocks noChangeAspect="1"/>
          </p:cNvPicPr>
          <p:nvPr/>
        </p:nvPicPr>
        <p:blipFill>
          <a:blip r:embed="rId4"/>
          <a:stretch>
            <a:fillRect/>
          </a:stretch>
        </p:blipFill>
        <p:spPr>
          <a:xfrm>
            <a:off x="466843" y="2759945"/>
            <a:ext cx="5391150" cy="1771650"/>
          </a:xfrm>
          <a:prstGeom prst="rect">
            <a:avLst/>
          </a:prstGeom>
          <a:ln w="28575">
            <a:solidFill>
              <a:schemeClr val="tx1"/>
            </a:solidFill>
          </a:ln>
        </p:spPr>
      </p:pic>
      <p:pic>
        <p:nvPicPr>
          <p:cNvPr id="7" name="Picture 6" descr="Picture of Platform Schedule C total amount of gross income from schedule C line 7 and tax year used for gross income">
            <a:extLst>
              <a:ext uri="{FF2B5EF4-FFF2-40B4-BE49-F238E27FC236}">
                <a16:creationId xmlns:a16="http://schemas.microsoft.com/office/drawing/2014/main" id="{76DC38B7-5F35-4B43-A0C1-326B0DFD95EE}"/>
              </a:ext>
            </a:extLst>
          </p:cNvPr>
          <p:cNvPicPr>
            <a:picLocks noChangeAspect="1"/>
          </p:cNvPicPr>
          <p:nvPr/>
        </p:nvPicPr>
        <p:blipFill>
          <a:blip r:embed="rId5"/>
          <a:stretch>
            <a:fillRect/>
          </a:stretch>
        </p:blipFill>
        <p:spPr>
          <a:xfrm>
            <a:off x="466843" y="4780280"/>
            <a:ext cx="9093481" cy="1905000"/>
          </a:xfrm>
          <a:prstGeom prst="rect">
            <a:avLst/>
          </a:prstGeom>
          <a:ln w="28575">
            <a:solidFill>
              <a:schemeClr val="tx1"/>
            </a:solidFill>
          </a:ln>
        </p:spPr>
      </p:pic>
    </p:spTree>
    <p:extLst>
      <p:ext uri="{BB962C8B-B14F-4D97-AF65-F5344CB8AC3E}">
        <p14:creationId xmlns:p14="http://schemas.microsoft.com/office/powerpoint/2010/main" val="47274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A3692513-AD91-49EA-AFF8-A798AE6EB223}"/>
              </a:ext>
            </a:extLst>
          </p:cNvPr>
          <p:cNvSpPr txBox="1">
            <a:spLocks/>
          </p:cNvSpPr>
          <p:nvPr/>
        </p:nvSpPr>
        <p:spPr>
          <a:xfrm>
            <a:off x="11481437" y="6137269"/>
            <a:ext cx="2717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AB44B9-F1EC-4F4B-88D4-413245C9CD3E}" type="slidenum">
              <a:rPr lang="en-US" sz="1200" smtClean="0">
                <a:solidFill>
                  <a:srgbClr val="898989"/>
                </a:solidFill>
                <a:latin typeface="Source Sans Pro" panose="020B0503030403020204" pitchFamily="34" charset="0"/>
                <a:ea typeface="Source Sans Pro" panose="020B0503030403020204" pitchFamily="34" charset="0"/>
              </a:rPr>
              <a:pPr/>
              <a:t>7</a:t>
            </a:fld>
            <a:endParaRPr lang="en-US" sz="1200" dirty="0">
              <a:solidFill>
                <a:srgbClr val="898989"/>
              </a:solidFill>
              <a:latin typeface="Source Sans Pro" panose="020B0503030403020204" pitchFamily="34" charset="0"/>
              <a:ea typeface="Source Sans Pro" panose="020B0503030403020204" pitchFamily="34" charset="0"/>
            </a:endParaRPr>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a:xfrm>
            <a:off x="838200" y="1129555"/>
            <a:ext cx="10515600" cy="477860"/>
          </a:xfrm>
        </p:spPr>
        <p:txBody>
          <a:bodyPr>
            <a:normAutofit/>
          </a:bodyPr>
          <a:lstStyle/>
          <a:p>
            <a:r>
              <a:rPr lang="en-US" sz="2800" i="1" dirty="0">
                <a:solidFill>
                  <a:schemeClr val="accent1">
                    <a:lumMod val="50000"/>
                  </a:schemeClr>
                </a:solidFill>
              </a:rPr>
              <a:t>Schedule C Filers – Next Steps for Lenders and Borrowers</a:t>
            </a:r>
          </a:p>
        </p:txBody>
      </p:sp>
      <p:sp>
        <p:nvSpPr>
          <p:cNvPr id="7" name="TextBox 6">
            <a:extLst>
              <a:ext uri="{FF2B5EF4-FFF2-40B4-BE49-F238E27FC236}">
                <a16:creationId xmlns:a16="http://schemas.microsoft.com/office/drawing/2014/main" id="{B0920EB2-013A-4D22-90B7-F21847A2CD5D}"/>
              </a:ext>
            </a:extLst>
          </p:cNvPr>
          <p:cNvSpPr txBox="1"/>
          <p:nvPr/>
        </p:nvSpPr>
        <p:spPr>
          <a:xfrm>
            <a:off x="514349" y="1621499"/>
            <a:ext cx="10901773" cy="4539704"/>
          </a:xfrm>
          <a:prstGeom prst="rect">
            <a:avLst/>
          </a:prstGeom>
          <a:solidFill>
            <a:schemeClr val="bg1">
              <a:lumMod val="85000"/>
            </a:schemeClr>
          </a:solidFill>
          <a:ln w="38100">
            <a:solidFill>
              <a:schemeClr val="tx1"/>
            </a:solidFill>
          </a:ln>
        </p:spPr>
        <p:txBody>
          <a:bodyPr wrap="square">
            <a:spAutoFit/>
          </a:bodyPr>
          <a:lstStyle/>
          <a:p>
            <a:pPr lvl="1">
              <a:spcBef>
                <a:spcPts val="1200"/>
              </a:spcBef>
            </a:pPr>
            <a:r>
              <a:rPr lang="en-US" b="1" dirty="0">
                <a:latin typeface="Source Sans Pro" panose="020B0503030403020204" pitchFamily="34" charset="0"/>
                <a:ea typeface="Source Sans Pro" panose="020B0503030403020204" pitchFamily="34" charset="0"/>
              </a:rPr>
              <a:t>Lenders:</a:t>
            </a:r>
          </a:p>
          <a:p>
            <a:pPr lvl="2">
              <a:spcBef>
                <a:spcPts val="600"/>
              </a:spcBef>
            </a:pPr>
            <a:r>
              <a:rPr lang="en-US" dirty="0">
                <a:latin typeface="Source Sans Pro" panose="020B0503030403020204" pitchFamily="34" charset="0"/>
                <a:ea typeface="Source Sans Pro" panose="020B0503030403020204" pitchFamily="34" charset="0"/>
              </a:rPr>
              <a:t>If you </a:t>
            </a:r>
            <a:r>
              <a:rPr lang="en-US" b="1" i="1" dirty="0">
                <a:latin typeface="Source Sans Pro" panose="020B0503030403020204" pitchFamily="34" charset="0"/>
                <a:ea typeface="Source Sans Pro" panose="020B0503030403020204" pitchFamily="34" charset="0"/>
              </a:rPr>
              <a:t>submitted</a:t>
            </a:r>
            <a:r>
              <a:rPr lang="en-US" dirty="0">
                <a:latin typeface="Source Sans Pro" panose="020B0503030403020204" pitchFamily="34" charset="0"/>
                <a:ea typeface="Source Sans Pro" panose="020B0503030403020204" pitchFamily="34" charset="0"/>
              </a:rPr>
              <a:t> an application to the platform and it has </a:t>
            </a:r>
            <a:r>
              <a:rPr lang="en-US" b="1" i="1" dirty="0">
                <a:latin typeface="Source Sans Pro" panose="020B0503030403020204" pitchFamily="34" charset="0"/>
                <a:ea typeface="Source Sans Pro" panose="020B0503030403020204" pitchFamily="34" charset="0"/>
              </a:rPr>
              <a:t>not yet been approved</a:t>
            </a:r>
            <a:r>
              <a:rPr lang="en-US" dirty="0">
                <a:latin typeface="Source Sans Pro" panose="020B0503030403020204" pitchFamily="34" charset="0"/>
                <a:ea typeface="Source Sans Pro" panose="020B0503030403020204" pitchFamily="34" charset="0"/>
              </a:rPr>
              <a:t>, you may withdraw the application from the Paycheck Protection Platform</a:t>
            </a:r>
          </a:p>
          <a:p>
            <a:pPr lvl="2">
              <a:spcBef>
                <a:spcPts val="1200"/>
              </a:spcBef>
            </a:pPr>
            <a:r>
              <a:rPr lang="en-US" dirty="0">
                <a:latin typeface="Source Sans Pro" panose="020B0503030403020204" pitchFamily="34" charset="0"/>
                <a:ea typeface="Source Sans Pro" panose="020B0503030403020204" pitchFamily="34" charset="0"/>
              </a:rPr>
              <a:t>If the application has been </a:t>
            </a:r>
            <a:r>
              <a:rPr lang="en-US" b="1" i="1" dirty="0">
                <a:latin typeface="Source Sans Pro" panose="020B0503030403020204" pitchFamily="34" charset="0"/>
                <a:ea typeface="Source Sans Pro" panose="020B0503030403020204" pitchFamily="34" charset="0"/>
              </a:rPr>
              <a:t>approved</a:t>
            </a:r>
            <a:r>
              <a:rPr lang="en-US" dirty="0">
                <a:latin typeface="Source Sans Pro" panose="020B0503030403020204" pitchFamily="34" charset="0"/>
                <a:ea typeface="Source Sans Pro" panose="020B0503030403020204" pitchFamily="34" charset="0"/>
              </a:rPr>
              <a:t> but the loan has </a:t>
            </a:r>
            <a:r>
              <a:rPr lang="en-US" b="1" i="1" dirty="0">
                <a:latin typeface="Source Sans Pro" panose="020B0503030403020204" pitchFamily="34" charset="0"/>
                <a:ea typeface="Source Sans Pro" panose="020B0503030403020204" pitchFamily="34" charset="0"/>
              </a:rPr>
              <a:t>not yet been disbursed</a:t>
            </a:r>
            <a:r>
              <a:rPr lang="en-US" dirty="0">
                <a:latin typeface="Source Sans Pro" panose="020B0503030403020204" pitchFamily="34" charset="0"/>
                <a:ea typeface="Source Sans Pro" panose="020B0503030403020204" pitchFamily="34" charset="0"/>
              </a:rPr>
              <a:t>, you may cancel the loan in E-Tran Servicing and the applicant may apply for a new loan using the new application form</a:t>
            </a:r>
          </a:p>
          <a:p>
            <a:pPr lvl="2">
              <a:spcBef>
                <a:spcPts val="1200"/>
              </a:spcBef>
            </a:pPr>
            <a:r>
              <a:rPr lang="en-US" dirty="0">
                <a:latin typeface="Source Sans Pro" panose="020B0503030403020204" pitchFamily="34" charset="0"/>
                <a:ea typeface="Source Sans Pro" panose="020B0503030403020204" pitchFamily="34" charset="0"/>
              </a:rPr>
              <a:t>If you have </a:t>
            </a:r>
            <a:r>
              <a:rPr lang="en-US" b="1" i="1" dirty="0">
                <a:latin typeface="Source Sans Pro" panose="020B0503030403020204" pitchFamily="34" charset="0"/>
                <a:ea typeface="Source Sans Pro" panose="020B0503030403020204" pitchFamily="34" charset="0"/>
              </a:rPr>
              <a:t>disbursed</a:t>
            </a:r>
            <a:r>
              <a:rPr lang="en-US" dirty="0">
                <a:latin typeface="Source Sans Pro" panose="020B0503030403020204" pitchFamily="34" charset="0"/>
                <a:ea typeface="Source Sans Pro" panose="020B0503030403020204" pitchFamily="34" charset="0"/>
              </a:rPr>
              <a:t> the loan but you have </a:t>
            </a:r>
            <a:r>
              <a:rPr lang="en-US" b="1" i="1" dirty="0">
                <a:latin typeface="Source Sans Pro" panose="020B0503030403020204" pitchFamily="34" charset="0"/>
                <a:ea typeface="Source Sans Pro" panose="020B0503030403020204" pitchFamily="34" charset="0"/>
              </a:rPr>
              <a:t>not yet filed</a:t>
            </a:r>
            <a:r>
              <a:rPr lang="en-US" dirty="0">
                <a:latin typeface="Source Sans Pro" panose="020B0503030403020204" pitchFamily="34" charset="0"/>
                <a:ea typeface="Source Sans Pro" panose="020B0503030403020204" pitchFamily="34" charset="0"/>
              </a:rPr>
              <a:t> the related Form 1502, you may cancel the loan in E-Tran Servicing and the applicant may repay and apply for a new loan using the new application form</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If you have </a:t>
            </a:r>
            <a:r>
              <a:rPr lang="en-US" b="1" i="1" dirty="0">
                <a:solidFill>
                  <a:schemeClr val="accent5"/>
                </a:solidFill>
                <a:latin typeface="Source Sans Pro" panose="020B0503030403020204" pitchFamily="34" charset="0"/>
                <a:ea typeface="Source Sans Pro" panose="020B0503030403020204" pitchFamily="34" charset="0"/>
              </a:rPr>
              <a:t>disbursed</a:t>
            </a:r>
            <a:r>
              <a:rPr lang="en-US" dirty="0">
                <a:solidFill>
                  <a:schemeClr val="accent5"/>
                </a:solidFill>
                <a:latin typeface="Source Sans Pro" panose="020B0503030403020204" pitchFamily="34" charset="0"/>
                <a:ea typeface="Source Sans Pro" panose="020B0503030403020204" pitchFamily="34" charset="0"/>
              </a:rPr>
              <a:t> the loan </a:t>
            </a:r>
            <a:r>
              <a:rPr lang="en-US" b="1" i="1" dirty="0">
                <a:solidFill>
                  <a:schemeClr val="accent5"/>
                </a:solidFill>
                <a:latin typeface="Source Sans Pro" panose="020B0503030403020204" pitchFamily="34" charset="0"/>
                <a:ea typeface="Source Sans Pro" panose="020B0503030403020204" pitchFamily="34" charset="0"/>
              </a:rPr>
              <a:t>and filed </a:t>
            </a:r>
            <a:r>
              <a:rPr lang="en-US" dirty="0">
                <a:solidFill>
                  <a:schemeClr val="accent5"/>
                </a:solidFill>
                <a:latin typeface="Source Sans Pro" panose="020B0503030403020204" pitchFamily="34" charset="0"/>
                <a:ea typeface="Source Sans Pro" panose="020B0503030403020204" pitchFamily="34" charset="0"/>
              </a:rPr>
              <a:t>the related Form 1502, the loan cannot be canceled</a:t>
            </a:r>
          </a:p>
          <a:p>
            <a:pPr lvl="2">
              <a:spcBef>
                <a:spcPts val="1200"/>
              </a:spcBef>
            </a:pPr>
            <a:r>
              <a:rPr lang="en-US" dirty="0">
                <a:solidFill>
                  <a:schemeClr val="accent5"/>
                </a:solidFill>
                <a:latin typeface="Source Sans Pro" panose="020B0503030403020204" pitchFamily="34" charset="0"/>
                <a:ea typeface="Source Sans Pro" panose="020B0503030403020204" pitchFamily="34" charset="0"/>
              </a:rPr>
              <a:t>Revisions to loan amounts must be made by using the new loan application forms (no loan increases)</a:t>
            </a:r>
          </a:p>
          <a:p>
            <a:pPr lvl="2">
              <a:spcBef>
                <a:spcPts val="1200"/>
              </a:spcBef>
            </a:pPr>
            <a:r>
              <a:rPr lang="en-US" dirty="0">
                <a:latin typeface="Source Sans Pro" panose="020B0503030403020204" pitchFamily="34" charset="0"/>
                <a:ea typeface="Source Sans Pro" panose="020B0503030403020204" pitchFamily="34" charset="0"/>
              </a:rPr>
              <a:t>Note: The cancellation process does not occur on the Platform – loans must be canceled in E-Tran Servicing; Data in Platform may take up to 2 days to update actions in E-Tran Servicing (can’t enter new loan application until the Platform recognizes the prior loan’s cancellation) </a:t>
            </a:r>
            <a:endParaRPr lang="en-US" sz="1600"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431271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a:xfrm>
            <a:off x="9062013" y="6194300"/>
            <a:ext cx="2743200" cy="365125"/>
          </a:xfrm>
        </p:spPr>
        <p:txBody>
          <a:bodyPr/>
          <a:lstStyle/>
          <a:p>
            <a:fld id="{B1AB44B9-F1EC-4F4B-88D4-413245C9CD3E}" type="slidenum">
              <a:rPr lang="en-US" smtClean="0"/>
              <a:pPr/>
              <a:t>8</a:t>
            </a:fld>
            <a:endParaRPr lang="en-US" dirty="0"/>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Schedule C Filers – Partnerships &amp; LLCs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825625"/>
            <a:ext cx="9611494" cy="4848627"/>
          </a:xfrm>
        </p:spPr>
        <p:txBody>
          <a:bodyPr>
            <a:noAutofit/>
          </a:bodyPr>
          <a:lstStyle/>
          <a:p>
            <a:pPr marL="0" indent="0">
              <a:spcBef>
                <a:spcPts val="1200"/>
              </a:spcBef>
              <a:buNone/>
            </a:pPr>
            <a:r>
              <a:rPr lang="en-US" sz="2000" b="1" dirty="0"/>
              <a:t>Question:</a:t>
            </a:r>
            <a:r>
              <a:rPr lang="en-US" sz="2000" dirty="0"/>
              <a:t> Are partnerships and LLCs included in the revisions for Schedule C filers?</a:t>
            </a:r>
          </a:p>
          <a:p>
            <a:pPr marL="0" indent="0">
              <a:spcBef>
                <a:spcPts val="1200"/>
              </a:spcBef>
              <a:buNone/>
            </a:pPr>
            <a:r>
              <a:rPr lang="en-US" sz="2000" b="1" dirty="0"/>
              <a:t>Answer: </a:t>
            </a:r>
          </a:p>
          <a:p>
            <a:pPr marL="0" indent="0">
              <a:spcBef>
                <a:spcPts val="600"/>
              </a:spcBef>
              <a:buNone/>
            </a:pPr>
            <a:r>
              <a:rPr lang="en-US" sz="2000" dirty="0"/>
              <a:t>Partners and partnerships are </a:t>
            </a:r>
            <a:r>
              <a:rPr lang="en-US" sz="2000" b="1" i="1" u="sng" dirty="0"/>
              <a:t>not</a:t>
            </a:r>
            <a:r>
              <a:rPr lang="en-US" sz="2000" dirty="0"/>
              <a:t> included in the revisions</a:t>
            </a:r>
          </a:p>
          <a:p>
            <a:pPr marL="0" indent="0">
              <a:spcBef>
                <a:spcPts val="600"/>
              </a:spcBef>
              <a:buNone/>
            </a:pPr>
            <a:r>
              <a:rPr lang="en-US" sz="2000" dirty="0"/>
              <a:t>Single-member LLCs that file Schedule C </a:t>
            </a:r>
            <a:r>
              <a:rPr lang="en-US" sz="2000" b="1" i="1" u="sng" dirty="0"/>
              <a:t>are</a:t>
            </a:r>
            <a:r>
              <a:rPr lang="en-US" sz="2000" dirty="0"/>
              <a:t> included*</a:t>
            </a:r>
          </a:p>
          <a:p>
            <a:pPr marL="0" indent="0">
              <a:spcBef>
                <a:spcPts val="600"/>
              </a:spcBef>
              <a:buNone/>
            </a:pPr>
            <a:r>
              <a:rPr lang="en-US" sz="2000" dirty="0"/>
              <a:t>Qualified joint ventures as </a:t>
            </a:r>
            <a:r>
              <a:rPr lang="en-US" sz="2000" dirty="0">
                <a:hlinkClick r:id="rId3"/>
              </a:rPr>
              <a:t>defined by IRS</a:t>
            </a:r>
            <a:r>
              <a:rPr lang="en-US" sz="2000" dirty="0"/>
              <a:t> </a:t>
            </a:r>
            <a:r>
              <a:rPr lang="en-US" sz="2000" b="1" i="1" u="sng" dirty="0"/>
              <a:t>are</a:t>
            </a:r>
            <a:r>
              <a:rPr lang="en-US" sz="2000" dirty="0"/>
              <a:t> included*: </a:t>
            </a:r>
          </a:p>
          <a:p>
            <a:pPr lvl="1">
              <a:spcBef>
                <a:spcPts val="600"/>
              </a:spcBef>
            </a:pPr>
            <a:r>
              <a:rPr lang="en-US" sz="1800" dirty="0"/>
              <a:t>The only members are a married couple who file a joint return </a:t>
            </a:r>
          </a:p>
          <a:p>
            <a:pPr lvl="1">
              <a:spcBef>
                <a:spcPts val="600"/>
              </a:spcBef>
            </a:pPr>
            <a:r>
              <a:rPr lang="en-US" sz="1800" dirty="0"/>
              <a:t>Both spouses materially participate in the business</a:t>
            </a:r>
          </a:p>
          <a:p>
            <a:pPr lvl="1">
              <a:spcBef>
                <a:spcPts val="600"/>
              </a:spcBef>
            </a:pPr>
            <a:r>
              <a:rPr lang="en-US" sz="1800" dirty="0"/>
              <a:t>Both spouses elect not to be treated as a partnership</a:t>
            </a:r>
          </a:p>
          <a:p>
            <a:pPr lvl="1">
              <a:spcBef>
                <a:spcPts val="600"/>
              </a:spcBef>
            </a:pPr>
            <a:r>
              <a:rPr lang="en-US" sz="1800" dirty="0"/>
              <a:t>Other limitations apply – see IRS definition for full details</a:t>
            </a:r>
          </a:p>
          <a:p>
            <a:pPr marL="0" indent="0">
              <a:spcBef>
                <a:spcPts val="1200"/>
              </a:spcBef>
              <a:buNone/>
            </a:pPr>
            <a:r>
              <a:rPr lang="en-US" sz="1800" dirty="0"/>
              <a:t>*Forms 2483-C and 2483-SD-C provide instructions for #employees &amp; income</a:t>
            </a:r>
          </a:p>
        </p:txBody>
      </p:sp>
    </p:spTree>
    <p:extLst>
      <p:ext uri="{BB962C8B-B14F-4D97-AF65-F5344CB8AC3E}">
        <p14:creationId xmlns:p14="http://schemas.microsoft.com/office/powerpoint/2010/main" val="4712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F175EC-A86A-4094-9433-1CEDF8066549}"/>
              </a:ext>
            </a:extLst>
          </p:cNvPr>
          <p:cNvSpPr>
            <a:spLocks noGrp="1"/>
          </p:cNvSpPr>
          <p:nvPr>
            <p:ph type="sldNum" sz="quarter" idx="12"/>
          </p:nvPr>
        </p:nvSpPr>
        <p:spPr/>
        <p:txBody>
          <a:bodyPr/>
          <a:lstStyle/>
          <a:p>
            <a:fld id="{B1AB44B9-F1EC-4F4B-88D4-413245C9CD3E}" type="slidenum">
              <a:rPr lang="en-US" smtClean="0"/>
              <a:pPr/>
              <a:t>9</a:t>
            </a:fld>
            <a:endParaRPr lang="en-US"/>
          </a:p>
        </p:txBody>
      </p:sp>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p:txBody>
          <a:bodyPr/>
          <a:lstStyle/>
          <a:p>
            <a:r>
              <a:rPr lang="en-US" dirty="0"/>
              <a:t>Paycheck Protection Program (PPP)</a:t>
            </a:r>
          </a:p>
        </p:txBody>
      </p:sp>
      <p:sp>
        <p:nvSpPr>
          <p:cNvPr id="8" name="Subtitle 7"/>
          <p:cNvSpPr>
            <a:spLocks noGrp="1"/>
          </p:cNvSpPr>
          <p:nvPr>
            <p:ph type="subTitle" idx="13"/>
          </p:nvPr>
        </p:nvSpPr>
        <p:spPr/>
        <p:txBody>
          <a:bodyPr>
            <a:normAutofit/>
          </a:bodyPr>
          <a:lstStyle/>
          <a:p>
            <a:r>
              <a:rPr lang="en-US" sz="2800" i="1" dirty="0">
                <a:solidFill>
                  <a:schemeClr val="accent1">
                    <a:lumMod val="50000"/>
                  </a:schemeClr>
                </a:solidFill>
              </a:rPr>
              <a:t>More flexibility for Schedule C Filers</a:t>
            </a:r>
          </a:p>
        </p:txBody>
      </p:sp>
      <p:sp>
        <p:nvSpPr>
          <p:cNvPr id="3" name="Content Placeholder 2">
            <a:extLst>
              <a:ext uri="{FF2B5EF4-FFF2-40B4-BE49-F238E27FC236}">
                <a16:creationId xmlns:a16="http://schemas.microsoft.com/office/drawing/2014/main" id="{54E7E4DD-26E2-41FD-9913-EBBBA84A9A9F}"/>
              </a:ext>
            </a:extLst>
          </p:cNvPr>
          <p:cNvSpPr>
            <a:spLocks noGrp="1"/>
          </p:cNvSpPr>
          <p:nvPr>
            <p:ph idx="1"/>
          </p:nvPr>
        </p:nvSpPr>
        <p:spPr>
          <a:xfrm>
            <a:off x="1290253" y="1755442"/>
            <a:ext cx="9611494" cy="4628184"/>
          </a:xfrm>
        </p:spPr>
        <p:txBody>
          <a:bodyPr>
            <a:noAutofit/>
          </a:bodyPr>
          <a:lstStyle/>
          <a:p>
            <a:r>
              <a:rPr lang="en-US" sz="2400" dirty="0"/>
              <a:t>For borrowers that file IRS Form 1040 Schedule C:</a:t>
            </a:r>
          </a:p>
          <a:p>
            <a:pPr lvl="1">
              <a:spcBef>
                <a:spcPts val="1200"/>
              </a:spcBef>
            </a:pPr>
            <a:r>
              <a:rPr lang="en-US" sz="2200" dirty="0"/>
              <a:t>“Income” now encompasses borrower’s net income and gross income to account for fixed and other business expenses</a:t>
            </a:r>
          </a:p>
          <a:p>
            <a:pPr lvl="1">
              <a:spcBef>
                <a:spcPts val="1200"/>
              </a:spcBef>
            </a:pPr>
            <a:r>
              <a:rPr lang="en-US" sz="2200" dirty="0"/>
              <a:t>The revised definition of income allows revisions to the loan amount calculation</a:t>
            </a:r>
          </a:p>
          <a:p>
            <a:pPr>
              <a:spcBef>
                <a:spcPts val="1200"/>
              </a:spcBef>
            </a:pPr>
            <a:r>
              <a:rPr lang="en-US" sz="2400" dirty="0"/>
              <a:t>Application Forms:</a:t>
            </a:r>
          </a:p>
          <a:p>
            <a:pPr lvl="1">
              <a:spcBef>
                <a:spcPts val="1200"/>
              </a:spcBef>
            </a:pPr>
            <a:r>
              <a:rPr lang="en-US" sz="2000" dirty="0"/>
              <a:t>SBA Form 2483-C or 2483-SD-C: Only for Schedule C filers using gross income</a:t>
            </a:r>
          </a:p>
          <a:p>
            <a:pPr lvl="1">
              <a:spcBef>
                <a:spcPts val="1200"/>
              </a:spcBef>
            </a:pPr>
            <a:r>
              <a:rPr lang="en-US" sz="2000" dirty="0"/>
              <a:t>SBA Form 2483 or 2483-SD: If using net income to calculate loan amount </a:t>
            </a:r>
            <a:r>
              <a:rPr lang="en-US" sz="2000" b="1" i="1" u="sng" dirty="0"/>
              <a:t>or</a:t>
            </a:r>
            <a:r>
              <a:rPr lang="en-US" sz="2000" dirty="0"/>
              <a:t> if using Schedule F (either gross or net)</a:t>
            </a:r>
          </a:p>
        </p:txBody>
      </p:sp>
    </p:spTree>
    <p:extLst>
      <p:ext uri="{BB962C8B-B14F-4D97-AF65-F5344CB8AC3E}">
        <p14:creationId xmlns:p14="http://schemas.microsoft.com/office/powerpoint/2010/main" val="3190566749"/>
      </p:ext>
    </p:extLst>
  </p:cSld>
  <p:clrMapOvr>
    <a:masterClrMapping/>
  </p:clrMapOvr>
</p:sld>
</file>

<file path=ppt/theme/theme1.xml><?xml version="1.0" encoding="utf-8"?>
<a:theme xmlns:a="http://schemas.openxmlformats.org/drawingml/2006/main" name="SBA-Templat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 id="{1329F727-91BA-B24E-A179-D72102066828}" vid="{83E1F797-D39A-5942-99AA-72753371AF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ABA286EF987D940AD455CEA96F62DC9" ma:contentTypeVersion="11" ma:contentTypeDescription="Create a new document." ma:contentTypeScope="" ma:versionID="b06d9824893e79863d35002144826e9e">
  <xsd:schema xmlns:xsd="http://www.w3.org/2001/XMLSchema" xmlns:xs="http://www.w3.org/2001/XMLSchema" xmlns:p="http://schemas.microsoft.com/office/2006/metadata/properties" xmlns:ns3="b08e8adc-7e78-4a88-a035-cb3c57191c8a" xmlns:ns4="ddd87586-fb46-4913-958d-30061fb7a6ea" targetNamespace="http://schemas.microsoft.com/office/2006/metadata/properties" ma:root="true" ma:fieldsID="421b1532808edb335e7de650feeec886" ns3:_="" ns4:_="">
    <xsd:import namespace="b08e8adc-7e78-4a88-a035-cb3c57191c8a"/>
    <xsd:import namespace="ddd87586-fb46-4913-958d-30061fb7a6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8e8adc-7e78-4a88-a035-cb3c57191c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dd87586-fb46-4913-958d-30061fb7a6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32FCC6-6F8A-4107-A82F-C6805D448CEB}">
  <ds:schemaRefs>
    <ds:schemaRef ds:uri="http://schemas.microsoft.com/sharepoint/v3/contenttype/forms"/>
  </ds:schemaRefs>
</ds:datastoreItem>
</file>

<file path=customXml/itemProps2.xml><?xml version="1.0" encoding="utf-8"?>
<ds:datastoreItem xmlns:ds="http://schemas.openxmlformats.org/officeDocument/2006/customXml" ds:itemID="{1117A1D3-F56A-45B3-82DE-A0675E758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8e8adc-7e78-4a88-a035-cb3c57191c8a"/>
    <ds:schemaRef ds:uri="ddd87586-fb46-4913-958d-30061fb7a6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SBA-Template</Template>
  <TotalTime>3644</TotalTime>
  <Words>2737</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PMingLiU</vt:lpstr>
      <vt:lpstr>Arial</vt:lpstr>
      <vt:lpstr>Calibri</vt:lpstr>
      <vt:lpstr>Source Sans Pro</vt:lpstr>
      <vt:lpstr>Times New Roman</vt:lpstr>
      <vt:lpstr>SBA-Template</vt:lpstr>
      <vt:lpstr>Paycheck Protection Program Revisions to Loan Amount Calculation and Eligibility First and Second Draw PPP Loans</vt:lpstr>
      <vt:lpstr>Paycheck Protection Program (PPP)</vt:lpstr>
      <vt:lpstr>Paycheck Protection Program (PPP)</vt:lpstr>
      <vt:lpstr>Paycheck Protection Program (PPP)</vt:lpstr>
      <vt:lpstr>Schedule C Filers Revisions to Loan Amount Calculation First and Second Draw PPP Loans</vt:lpstr>
      <vt:lpstr>Screen shots from the Platform</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Paycheck Protection Program (PPP)</vt:lpstr>
      <vt:lpstr>Eligibility Revisions</vt:lpstr>
      <vt:lpstr>Paycheck Protection Program (PPP)</vt:lpstr>
      <vt:lpstr>Paycheck Protection Program (PPP)</vt:lpstr>
      <vt:lpstr>Paycheck Protection Program (PPP)</vt:lpstr>
      <vt:lpstr>Paycheck Protection Program (PPP)</vt:lpstr>
      <vt:lpstr>Paycheck Protection Program (PPP)</vt:lpstr>
    </vt:vector>
  </TitlesOfParts>
  <Company>Small Business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Allen, Ginger C.</dc:creator>
  <cp:lastModifiedBy>SBA OFA</cp:lastModifiedBy>
  <cp:revision>29</cp:revision>
  <cp:lastPrinted>2020-05-29T14:47:58Z</cp:lastPrinted>
  <dcterms:created xsi:type="dcterms:W3CDTF">2018-04-06T17:01:57Z</dcterms:created>
  <dcterms:modified xsi:type="dcterms:W3CDTF">2021-03-04T20:16:29Z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0x010100AABA286EF987D940AD455CEA96F62DC9</vt:lpwstr>
  </property>
</Properties>
</file>